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5"/>
  </p:handoutMasterIdLst>
  <p:sldIdLst>
    <p:sldId id="256" r:id="rId2"/>
    <p:sldId id="258" r:id="rId3"/>
    <p:sldId id="259" r:id="rId4"/>
    <p:sldId id="260" r:id="rId5"/>
    <p:sldId id="257" r:id="rId6"/>
    <p:sldId id="261" r:id="rId7"/>
    <p:sldId id="262" r:id="rId8"/>
    <p:sldId id="263" r:id="rId9"/>
    <p:sldId id="284" r:id="rId10"/>
    <p:sldId id="285" r:id="rId11"/>
    <p:sldId id="286" r:id="rId12"/>
    <p:sldId id="264" r:id="rId13"/>
    <p:sldId id="265" r:id="rId14"/>
    <p:sldId id="266" r:id="rId15"/>
    <p:sldId id="267" r:id="rId16"/>
    <p:sldId id="268" r:id="rId17"/>
    <p:sldId id="269" r:id="rId18"/>
    <p:sldId id="270" r:id="rId19"/>
    <p:sldId id="271" r:id="rId20"/>
    <p:sldId id="272" r:id="rId21"/>
    <p:sldId id="283" r:id="rId22"/>
    <p:sldId id="282" r:id="rId23"/>
    <p:sldId id="281"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92" autoAdjust="0"/>
    <p:restoredTop sz="94660"/>
  </p:normalViewPr>
  <p:slideViewPr>
    <p:cSldViewPr>
      <p:cViewPr>
        <p:scale>
          <a:sx n="78" d="100"/>
          <a:sy n="78" d="100"/>
        </p:scale>
        <p:origin x="-115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C6A7DAB-1E7C-4A21-8FEE-6FD5E4F05E62}" type="datetimeFigureOut">
              <a:rPr lang="en-US" smtClean="0"/>
              <a:t>1/14/2015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6B1C3A3-9E6D-4551-8A98-4FA8D39370CA}" type="slidenum">
              <a:rPr lang="en-US" smtClean="0"/>
              <a:t>‹#›</a:t>
            </a:fld>
            <a:endParaRPr lang="en-US"/>
          </a:p>
        </p:txBody>
      </p:sp>
    </p:spTree>
    <p:extLst>
      <p:ext uri="{BB962C8B-B14F-4D97-AF65-F5344CB8AC3E}">
        <p14:creationId xmlns:p14="http://schemas.microsoft.com/office/powerpoint/2010/main" val="36103573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4D7A46-4CEA-440E-864D-91CA4309023A}"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721BF-1F57-47D3-B8AE-793264CE62FE}" type="slidenum">
              <a:rPr lang="en-US" smtClean="0"/>
              <a:t>‹#›</a:t>
            </a:fld>
            <a:endParaRPr lang="en-US"/>
          </a:p>
        </p:txBody>
      </p:sp>
    </p:spTree>
    <p:extLst>
      <p:ext uri="{BB962C8B-B14F-4D97-AF65-F5344CB8AC3E}">
        <p14:creationId xmlns:p14="http://schemas.microsoft.com/office/powerpoint/2010/main" val="1158678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4D7A46-4CEA-440E-864D-91CA4309023A}"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721BF-1F57-47D3-B8AE-793264CE62FE}" type="slidenum">
              <a:rPr lang="en-US" smtClean="0"/>
              <a:t>‹#›</a:t>
            </a:fld>
            <a:endParaRPr lang="en-US"/>
          </a:p>
        </p:txBody>
      </p:sp>
    </p:spTree>
    <p:extLst>
      <p:ext uri="{BB962C8B-B14F-4D97-AF65-F5344CB8AC3E}">
        <p14:creationId xmlns:p14="http://schemas.microsoft.com/office/powerpoint/2010/main" val="44245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4D7A46-4CEA-440E-864D-91CA4309023A}"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721BF-1F57-47D3-B8AE-793264CE62FE}" type="slidenum">
              <a:rPr lang="en-US" smtClean="0"/>
              <a:t>‹#›</a:t>
            </a:fld>
            <a:endParaRPr lang="en-US"/>
          </a:p>
        </p:txBody>
      </p:sp>
    </p:spTree>
    <p:extLst>
      <p:ext uri="{BB962C8B-B14F-4D97-AF65-F5344CB8AC3E}">
        <p14:creationId xmlns:p14="http://schemas.microsoft.com/office/powerpoint/2010/main" val="842155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4D7A46-4CEA-440E-864D-91CA4309023A}"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721BF-1F57-47D3-B8AE-793264CE62FE}" type="slidenum">
              <a:rPr lang="en-US" smtClean="0"/>
              <a:t>‹#›</a:t>
            </a:fld>
            <a:endParaRPr lang="en-US"/>
          </a:p>
        </p:txBody>
      </p:sp>
    </p:spTree>
    <p:extLst>
      <p:ext uri="{BB962C8B-B14F-4D97-AF65-F5344CB8AC3E}">
        <p14:creationId xmlns:p14="http://schemas.microsoft.com/office/powerpoint/2010/main" val="2495658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4D7A46-4CEA-440E-864D-91CA4309023A}"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721BF-1F57-47D3-B8AE-793264CE62FE}" type="slidenum">
              <a:rPr lang="en-US" smtClean="0"/>
              <a:t>‹#›</a:t>
            </a:fld>
            <a:endParaRPr lang="en-US"/>
          </a:p>
        </p:txBody>
      </p:sp>
    </p:spTree>
    <p:extLst>
      <p:ext uri="{BB962C8B-B14F-4D97-AF65-F5344CB8AC3E}">
        <p14:creationId xmlns:p14="http://schemas.microsoft.com/office/powerpoint/2010/main" val="868800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4D7A46-4CEA-440E-864D-91CA4309023A}"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3721BF-1F57-47D3-B8AE-793264CE62FE}" type="slidenum">
              <a:rPr lang="en-US" smtClean="0"/>
              <a:t>‹#›</a:t>
            </a:fld>
            <a:endParaRPr lang="en-US"/>
          </a:p>
        </p:txBody>
      </p:sp>
    </p:spTree>
    <p:extLst>
      <p:ext uri="{BB962C8B-B14F-4D97-AF65-F5344CB8AC3E}">
        <p14:creationId xmlns:p14="http://schemas.microsoft.com/office/powerpoint/2010/main" val="2970618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4D7A46-4CEA-440E-864D-91CA4309023A}" type="datetimeFigureOut">
              <a:rPr lang="en-US" smtClean="0"/>
              <a:t>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3721BF-1F57-47D3-B8AE-793264CE62FE}" type="slidenum">
              <a:rPr lang="en-US" smtClean="0"/>
              <a:t>‹#›</a:t>
            </a:fld>
            <a:endParaRPr lang="en-US"/>
          </a:p>
        </p:txBody>
      </p:sp>
    </p:spTree>
    <p:extLst>
      <p:ext uri="{BB962C8B-B14F-4D97-AF65-F5344CB8AC3E}">
        <p14:creationId xmlns:p14="http://schemas.microsoft.com/office/powerpoint/2010/main" val="394680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4D7A46-4CEA-440E-864D-91CA4309023A}" type="datetimeFigureOut">
              <a:rPr lang="en-US" smtClean="0"/>
              <a:t>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3721BF-1F57-47D3-B8AE-793264CE62FE}" type="slidenum">
              <a:rPr lang="en-US" smtClean="0"/>
              <a:t>‹#›</a:t>
            </a:fld>
            <a:endParaRPr lang="en-US"/>
          </a:p>
        </p:txBody>
      </p:sp>
    </p:spTree>
    <p:extLst>
      <p:ext uri="{BB962C8B-B14F-4D97-AF65-F5344CB8AC3E}">
        <p14:creationId xmlns:p14="http://schemas.microsoft.com/office/powerpoint/2010/main" val="126436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4D7A46-4CEA-440E-864D-91CA4309023A}" type="datetimeFigureOut">
              <a:rPr lang="en-US" smtClean="0"/>
              <a:t>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3721BF-1F57-47D3-B8AE-793264CE62FE}" type="slidenum">
              <a:rPr lang="en-US" smtClean="0"/>
              <a:t>‹#›</a:t>
            </a:fld>
            <a:endParaRPr lang="en-US"/>
          </a:p>
        </p:txBody>
      </p:sp>
    </p:spTree>
    <p:extLst>
      <p:ext uri="{BB962C8B-B14F-4D97-AF65-F5344CB8AC3E}">
        <p14:creationId xmlns:p14="http://schemas.microsoft.com/office/powerpoint/2010/main" val="822799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4D7A46-4CEA-440E-864D-91CA4309023A}"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3721BF-1F57-47D3-B8AE-793264CE62FE}" type="slidenum">
              <a:rPr lang="en-US" smtClean="0"/>
              <a:t>‹#›</a:t>
            </a:fld>
            <a:endParaRPr lang="en-US"/>
          </a:p>
        </p:txBody>
      </p:sp>
    </p:spTree>
    <p:extLst>
      <p:ext uri="{BB962C8B-B14F-4D97-AF65-F5344CB8AC3E}">
        <p14:creationId xmlns:p14="http://schemas.microsoft.com/office/powerpoint/2010/main" val="3670778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4D7A46-4CEA-440E-864D-91CA4309023A}"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3721BF-1F57-47D3-B8AE-793264CE62FE}" type="slidenum">
              <a:rPr lang="en-US" smtClean="0"/>
              <a:t>‹#›</a:t>
            </a:fld>
            <a:endParaRPr lang="en-US"/>
          </a:p>
        </p:txBody>
      </p:sp>
    </p:spTree>
    <p:extLst>
      <p:ext uri="{BB962C8B-B14F-4D97-AF65-F5344CB8AC3E}">
        <p14:creationId xmlns:p14="http://schemas.microsoft.com/office/powerpoint/2010/main" val="2818490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4D7A46-4CEA-440E-864D-91CA4309023A}" type="datetimeFigureOut">
              <a:rPr lang="en-US" smtClean="0"/>
              <a:t>1/14/2015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3721BF-1F57-47D3-B8AE-793264CE62FE}" type="slidenum">
              <a:rPr lang="en-US" smtClean="0"/>
              <a:t>‹#›</a:t>
            </a:fld>
            <a:endParaRPr lang="en-US"/>
          </a:p>
        </p:txBody>
      </p:sp>
    </p:spTree>
    <p:extLst>
      <p:ext uri="{BB962C8B-B14F-4D97-AF65-F5344CB8AC3E}">
        <p14:creationId xmlns:p14="http://schemas.microsoft.com/office/powerpoint/2010/main" val="1051084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ftp://ftp.ngdc.noaa.gov/hazards/cdroms/geohazards_v1/document/647010.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PLATE TECTONICS</a:t>
            </a:r>
            <a:endParaRPr lang="en-US" dirty="0"/>
          </a:p>
        </p:txBody>
      </p:sp>
      <p:sp>
        <p:nvSpPr>
          <p:cNvPr id="3" name="Subtitle 2"/>
          <p:cNvSpPr>
            <a:spLocks noGrp="1"/>
          </p:cNvSpPr>
          <p:nvPr>
            <p:ph type="subTitle" idx="1"/>
          </p:nvPr>
        </p:nvSpPr>
        <p:spPr/>
        <p:txBody>
          <a:bodyPr/>
          <a:lstStyle/>
          <a:p>
            <a:r>
              <a:rPr lang="en-US" dirty="0" smtClean="0"/>
              <a:t>Chapter 8</a:t>
            </a:r>
            <a:endParaRPr lang="en-US" dirty="0"/>
          </a:p>
        </p:txBody>
      </p:sp>
    </p:spTree>
    <p:extLst>
      <p:ext uri="{BB962C8B-B14F-4D97-AF65-F5344CB8AC3E}">
        <p14:creationId xmlns:p14="http://schemas.microsoft.com/office/powerpoint/2010/main" val="1963206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 Andreas Fault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Movement along the San Andreas Fault ranges from about 3.5-5 cm (1.4 to 2 inches) a year (about the speed your fingernails grow). However, instead of creeping along at a slow steady pace, the plates lock together for many years and build up tremendous amounts of stress. When the plates slip and release the stress, waves of energy are sent out and are experienced as an earthquake. The last time the plates here slipped by each other was during the great San Francisco Earthquake of 1906. The greatest displacement in this area was about 7.5 meters (24.5 feet)!</a:t>
            </a:r>
          </a:p>
        </p:txBody>
      </p:sp>
    </p:spTree>
    <p:extLst>
      <p:ext uri="{BB962C8B-B14F-4D97-AF65-F5344CB8AC3E}">
        <p14:creationId xmlns:p14="http://schemas.microsoft.com/office/powerpoint/2010/main" val="2321939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Photos</a:t>
            </a:r>
            <a:endParaRPr lang="en-US" dirty="0"/>
          </a:p>
        </p:txBody>
      </p:sp>
      <p:sp>
        <p:nvSpPr>
          <p:cNvPr id="3" name="Content Placeholder 2"/>
          <p:cNvSpPr>
            <a:spLocks noGrp="1"/>
          </p:cNvSpPr>
          <p:nvPr>
            <p:ph idx="1"/>
          </p:nvPr>
        </p:nvSpPr>
        <p:spPr/>
        <p:txBody>
          <a:bodyPr/>
          <a:lstStyle/>
          <a:p>
            <a:r>
              <a:rPr lang="en-US" dirty="0" smtClean="0">
                <a:hlinkClick r:id="rId2"/>
              </a:rPr>
              <a:t>Various types of faults showing obvious shifts in land</a:t>
            </a:r>
            <a:endParaRPr lang="en-US" dirty="0"/>
          </a:p>
        </p:txBody>
      </p:sp>
    </p:spTree>
    <p:extLst>
      <p:ext uri="{BB962C8B-B14F-4D97-AF65-F5344CB8AC3E}">
        <p14:creationId xmlns:p14="http://schemas.microsoft.com/office/powerpoint/2010/main" val="2642280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Plate Movement</a:t>
            </a:r>
            <a:endParaRPr lang="en-US" dirty="0"/>
          </a:p>
        </p:txBody>
      </p:sp>
      <p:sp>
        <p:nvSpPr>
          <p:cNvPr id="3" name="Content Placeholder 2"/>
          <p:cNvSpPr>
            <a:spLocks noGrp="1"/>
          </p:cNvSpPr>
          <p:nvPr>
            <p:ph sz="quarter" idx="1"/>
          </p:nvPr>
        </p:nvSpPr>
        <p:spPr/>
        <p:txBody>
          <a:bodyPr>
            <a:normAutofit/>
          </a:bodyPr>
          <a:lstStyle/>
          <a:p>
            <a:r>
              <a:rPr lang="en-US" dirty="0" smtClean="0"/>
              <a:t>3 Major Hypotheses: </a:t>
            </a:r>
          </a:p>
          <a:p>
            <a:pPr lvl="1"/>
            <a:r>
              <a:rPr lang="en-US" sz="2800" dirty="0" smtClean="0"/>
              <a:t>Mantle Convection</a:t>
            </a:r>
          </a:p>
          <a:p>
            <a:pPr lvl="1"/>
            <a:r>
              <a:rPr lang="en-US" dirty="0" smtClean="0"/>
              <a:t>Ridge Push</a:t>
            </a:r>
          </a:p>
          <a:p>
            <a:pPr lvl="1"/>
            <a:r>
              <a:rPr lang="en-US" sz="2800" dirty="0" smtClean="0"/>
              <a:t>Slab Pull</a:t>
            </a:r>
            <a:endParaRPr lang="en-US" dirty="0"/>
          </a:p>
          <a:p>
            <a:pPr marL="457200" lvl="1" indent="0">
              <a:buNone/>
            </a:pPr>
            <a:endParaRPr lang="en-US" sz="2800" dirty="0"/>
          </a:p>
          <a:p>
            <a:pPr marL="457200" lvl="1" indent="0">
              <a:buNone/>
            </a:pPr>
            <a:r>
              <a:rPr lang="en-US" dirty="0" smtClean="0"/>
              <a:t>* Asthenosphere… What is it???</a:t>
            </a:r>
            <a:endParaRPr lang="en-US" sz="2800" dirty="0" smtClean="0"/>
          </a:p>
        </p:txBody>
      </p:sp>
    </p:spTree>
    <p:extLst>
      <p:ext uri="{BB962C8B-B14F-4D97-AF65-F5344CB8AC3E}">
        <p14:creationId xmlns:p14="http://schemas.microsoft.com/office/powerpoint/2010/main" val="3236076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167"/>
            <a:ext cx="8229600" cy="1143000"/>
          </a:xfrm>
        </p:spPr>
        <p:txBody>
          <a:bodyPr/>
          <a:lstStyle/>
          <a:p>
            <a:r>
              <a:rPr lang="en-US" dirty="0" smtClean="0"/>
              <a:t>Mantle Convection </a:t>
            </a:r>
            <a:endParaRPr lang="en-US" dirty="0"/>
          </a:p>
        </p:txBody>
      </p:sp>
      <p:sp>
        <p:nvSpPr>
          <p:cNvPr id="3" name="Content Placeholder 2"/>
          <p:cNvSpPr>
            <a:spLocks noGrp="1"/>
          </p:cNvSpPr>
          <p:nvPr>
            <p:ph sz="quarter" idx="1"/>
          </p:nvPr>
        </p:nvSpPr>
        <p:spPr>
          <a:xfrm>
            <a:off x="152400" y="914401"/>
            <a:ext cx="8763000" cy="3124200"/>
          </a:xfrm>
        </p:spPr>
        <p:txBody>
          <a:bodyPr>
            <a:normAutofit/>
          </a:bodyPr>
          <a:lstStyle/>
          <a:p>
            <a:r>
              <a:rPr lang="en-US" sz="3200" dirty="0" smtClean="0"/>
              <a:t>Heat from the Earth’s inner &amp; outer core is transferred through the mantle by the process of </a:t>
            </a:r>
            <a:r>
              <a:rPr lang="en-US" sz="3200" b="1" u="sng" dirty="0" smtClean="0"/>
              <a:t>mantle convection</a:t>
            </a:r>
          </a:p>
          <a:p>
            <a:r>
              <a:rPr lang="en-US" dirty="0" smtClean="0"/>
              <a:t>Magma that is hotter (</a:t>
            </a:r>
            <a:r>
              <a:rPr lang="en-US" u="sng" dirty="0" smtClean="0"/>
              <a:t>less dense</a:t>
            </a:r>
            <a:r>
              <a:rPr lang="en-US" dirty="0" smtClean="0"/>
              <a:t>) rises upward at the mid-ocean ridge (</a:t>
            </a:r>
            <a:r>
              <a:rPr lang="en-US" u="sng" dirty="0" smtClean="0"/>
              <a:t>convection cell</a:t>
            </a:r>
            <a:r>
              <a:rPr lang="en-US" dirty="0" smtClean="0"/>
              <a:t>)</a:t>
            </a:r>
            <a:endParaRPr lang="en-US" sz="3200" dirty="0"/>
          </a:p>
        </p:txBody>
      </p:sp>
      <p:pic>
        <p:nvPicPr>
          <p:cNvPr id="8194" name="Picture 2" descr="http://t3.gstatic.com/images?q=tbn:ANd9GcRHQzSjaPSC-2GGzq25krIU8m35H8hRYEZs1o_w1AA8OKqlOVjheg:www.windows2universe.org/earth/images/convecti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487632"/>
            <a:ext cx="4343400" cy="3335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60768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167"/>
            <a:ext cx="8229600" cy="1143000"/>
          </a:xfrm>
        </p:spPr>
        <p:txBody>
          <a:bodyPr/>
          <a:lstStyle/>
          <a:p>
            <a:r>
              <a:rPr lang="en-US" dirty="0" smtClean="0"/>
              <a:t>Ridge Push</a:t>
            </a:r>
            <a:endParaRPr lang="en-US" dirty="0"/>
          </a:p>
        </p:txBody>
      </p:sp>
      <p:sp>
        <p:nvSpPr>
          <p:cNvPr id="3" name="Content Placeholder 2"/>
          <p:cNvSpPr>
            <a:spLocks noGrp="1"/>
          </p:cNvSpPr>
          <p:nvPr>
            <p:ph sz="quarter" idx="1"/>
          </p:nvPr>
        </p:nvSpPr>
        <p:spPr>
          <a:xfrm>
            <a:off x="152400" y="870644"/>
            <a:ext cx="8991600" cy="4525963"/>
          </a:xfrm>
        </p:spPr>
        <p:txBody>
          <a:bodyPr>
            <a:normAutofit/>
          </a:bodyPr>
          <a:lstStyle/>
          <a:p>
            <a:r>
              <a:rPr lang="en-US" sz="3200" dirty="0" smtClean="0"/>
              <a:t>Rock that forms from magma is very hot at first, it is less dense than the rocks farther away from the mid-ocean ridge</a:t>
            </a:r>
          </a:p>
          <a:p>
            <a:r>
              <a:rPr lang="en-US" dirty="0" smtClean="0"/>
              <a:t>Gravity causes the older, denser lithosphere to slide away from the ridge</a:t>
            </a:r>
          </a:p>
          <a:p>
            <a:r>
              <a:rPr lang="en-US" sz="3200" dirty="0" smtClean="0"/>
              <a:t>New molten magma wells up at the mid-ocean ridge</a:t>
            </a:r>
            <a:endParaRPr lang="en-US" sz="3200" dirty="0"/>
          </a:p>
        </p:txBody>
      </p:sp>
      <p:pic>
        <p:nvPicPr>
          <p:cNvPr id="9218" name="Picture 2" descr="http://t3.gstatic.com/images?q=tbn:ANd9GcRYg-Ul3r1vZ2A6wYOG7NwHA2AXQRj4HRo89fGDhIPxdU9Ly60u:www.umich.edu/~gs265/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4106487"/>
            <a:ext cx="725556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0106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Slab Pull</a:t>
            </a:r>
            <a:endParaRPr lang="en-US" dirty="0"/>
          </a:p>
        </p:txBody>
      </p:sp>
      <p:sp>
        <p:nvSpPr>
          <p:cNvPr id="3" name="Content Placeholder 2"/>
          <p:cNvSpPr>
            <a:spLocks noGrp="1"/>
          </p:cNvSpPr>
          <p:nvPr>
            <p:ph sz="quarter" idx="1"/>
          </p:nvPr>
        </p:nvSpPr>
        <p:spPr>
          <a:xfrm>
            <a:off x="152400" y="1066801"/>
            <a:ext cx="8839200" cy="3733800"/>
          </a:xfrm>
        </p:spPr>
        <p:txBody>
          <a:bodyPr>
            <a:normAutofit/>
          </a:bodyPr>
          <a:lstStyle/>
          <a:p>
            <a:r>
              <a:rPr lang="en-US" dirty="0" smtClean="0"/>
              <a:t>At a </a:t>
            </a:r>
            <a:r>
              <a:rPr lang="en-US" dirty="0" err="1" smtClean="0"/>
              <a:t>subduction</a:t>
            </a:r>
            <a:r>
              <a:rPr lang="en-US" dirty="0" smtClean="0"/>
              <a:t> boundary one plate is denser and heavier than another. </a:t>
            </a:r>
          </a:p>
          <a:p>
            <a:r>
              <a:rPr lang="en-US" dirty="0" smtClean="0"/>
              <a:t>The denser plate, begins to </a:t>
            </a:r>
            <a:r>
              <a:rPr lang="en-US" dirty="0" err="1" smtClean="0"/>
              <a:t>subduct</a:t>
            </a:r>
            <a:r>
              <a:rPr lang="en-US" dirty="0" smtClean="0"/>
              <a:t> </a:t>
            </a:r>
          </a:p>
          <a:p>
            <a:r>
              <a:rPr lang="en-US" sz="3200" dirty="0" smtClean="0"/>
              <a:t>Edge of </a:t>
            </a:r>
            <a:r>
              <a:rPr lang="en-US" sz="3200" dirty="0" err="1" smtClean="0"/>
              <a:t>subducting</a:t>
            </a:r>
            <a:r>
              <a:rPr lang="en-US" sz="3200" dirty="0" smtClean="0"/>
              <a:t> plate is colder/heavier than mantle, so it continues to sink pulling the rest of the plate with it. </a:t>
            </a:r>
            <a:endParaRPr lang="en-US" sz="3200" dirty="0"/>
          </a:p>
        </p:txBody>
      </p:sp>
      <p:pic>
        <p:nvPicPr>
          <p:cNvPr id="10242" name="Picture 2" descr="http://t2.gstatic.com/images?q=tbn:ANd9GcSqNPAz_wUXvA170z8TpjVKkWdOQkSLxwNxj_1RNLP5CM97tcatv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2058" y="3803946"/>
            <a:ext cx="4648200" cy="305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010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Try</a:t>
            </a:r>
            <a:endParaRPr lang="en-US" dirty="0"/>
          </a:p>
        </p:txBody>
      </p:sp>
      <p:sp>
        <p:nvSpPr>
          <p:cNvPr id="3" name="Content Placeholder 2"/>
          <p:cNvSpPr>
            <a:spLocks noGrp="1"/>
          </p:cNvSpPr>
          <p:nvPr>
            <p:ph sz="quarter" idx="1"/>
          </p:nvPr>
        </p:nvSpPr>
        <p:spPr/>
        <p:txBody>
          <a:bodyPr>
            <a:normAutofit/>
          </a:bodyPr>
          <a:lstStyle/>
          <a:p>
            <a:endParaRPr lang="en-US" sz="3200" dirty="0" smtClean="0"/>
          </a:p>
          <a:p>
            <a:endParaRPr lang="en-US" dirty="0"/>
          </a:p>
          <a:p>
            <a:r>
              <a:rPr lang="en-US" sz="3200" dirty="0" smtClean="0"/>
              <a:t>Construct a model that shows the processes of ridge push and slab pull. </a:t>
            </a:r>
            <a:endParaRPr lang="en-US" sz="3200" dirty="0"/>
          </a:p>
        </p:txBody>
      </p:sp>
    </p:spTree>
    <p:extLst>
      <p:ext uri="{BB962C8B-B14F-4D97-AF65-F5344CB8AC3E}">
        <p14:creationId xmlns:p14="http://schemas.microsoft.com/office/powerpoint/2010/main" val="558010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Plate Movement &amp; Continental Growth</a:t>
            </a:r>
            <a:endParaRPr lang="en-US" dirty="0"/>
          </a:p>
        </p:txBody>
      </p:sp>
      <p:sp>
        <p:nvSpPr>
          <p:cNvPr id="3" name="Content Placeholder 2"/>
          <p:cNvSpPr>
            <a:spLocks noGrp="1"/>
          </p:cNvSpPr>
          <p:nvPr>
            <p:ph sz="quarter" idx="1"/>
          </p:nvPr>
        </p:nvSpPr>
        <p:spPr>
          <a:xfrm>
            <a:off x="152400" y="1600201"/>
            <a:ext cx="8534400" cy="1066800"/>
          </a:xfrm>
        </p:spPr>
        <p:txBody>
          <a:bodyPr>
            <a:normAutofit/>
          </a:bodyPr>
          <a:lstStyle/>
          <a:p>
            <a:r>
              <a:rPr lang="en-US" sz="3200" dirty="0" smtClean="0"/>
              <a:t>Pangaea</a:t>
            </a:r>
            <a:endParaRPr lang="en-US" sz="3200" dirty="0"/>
          </a:p>
        </p:txBody>
      </p:sp>
      <p:pic>
        <p:nvPicPr>
          <p:cNvPr id="1026" name="Picture 2" descr="http://t1.gstatic.com/images?q=tbn:ANd9GcSZ6z4ox4VvcLa1MDhn6DY6cOKSr_pFDZaaPArHcNVpc_qO9dzp:www.angelfire.com/dragon/moncuse0/pangea_1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777232"/>
            <a:ext cx="5105400" cy="5034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0106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Evidence</a:t>
            </a:r>
            <a:endParaRPr lang="en-US" dirty="0"/>
          </a:p>
        </p:txBody>
      </p:sp>
      <p:sp>
        <p:nvSpPr>
          <p:cNvPr id="3" name="Content Placeholder 2"/>
          <p:cNvSpPr>
            <a:spLocks noGrp="1"/>
          </p:cNvSpPr>
          <p:nvPr>
            <p:ph sz="quarter" idx="1"/>
          </p:nvPr>
        </p:nvSpPr>
        <p:spPr>
          <a:xfrm>
            <a:off x="533400" y="1828800"/>
            <a:ext cx="8229600" cy="2895600"/>
          </a:xfrm>
        </p:spPr>
        <p:txBody>
          <a:bodyPr>
            <a:normAutofit/>
          </a:bodyPr>
          <a:lstStyle/>
          <a:p>
            <a:r>
              <a:rPr lang="en-US" sz="3200" dirty="0" smtClean="0"/>
              <a:t>Ural Mountains in Russia</a:t>
            </a:r>
          </a:p>
          <a:p>
            <a:r>
              <a:rPr lang="en-US" dirty="0" smtClean="0"/>
              <a:t>Appalachian Mountains in E. US</a:t>
            </a:r>
          </a:p>
          <a:p>
            <a:r>
              <a:rPr lang="en-US" dirty="0" smtClean="0"/>
              <a:t>Both show evidence of past </a:t>
            </a:r>
            <a:r>
              <a:rPr lang="en-US" dirty="0" err="1" smtClean="0"/>
              <a:t>subduction</a:t>
            </a:r>
            <a:r>
              <a:rPr lang="en-US" dirty="0" smtClean="0"/>
              <a:t> (convergent boundary) </a:t>
            </a:r>
          </a:p>
          <a:p>
            <a:r>
              <a:rPr lang="en-US" sz="3200" dirty="0" smtClean="0"/>
              <a:t>Neither is near a plate boundary today</a:t>
            </a:r>
            <a:endParaRPr lang="en-US" sz="3200" dirty="0"/>
          </a:p>
        </p:txBody>
      </p:sp>
    </p:spTree>
    <p:extLst>
      <p:ext uri="{BB962C8B-B14F-4D97-AF65-F5344CB8AC3E}">
        <p14:creationId xmlns:p14="http://schemas.microsoft.com/office/powerpoint/2010/main" val="5580106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Ural Mountains</a:t>
            </a:r>
            <a:endParaRPr lang="en-US" dirty="0"/>
          </a:p>
        </p:txBody>
      </p:sp>
      <p:pic>
        <p:nvPicPr>
          <p:cNvPr id="3074" name="Picture 2" descr="http://www.worldatlas.com/webimage/countrys/europe/runewl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447800"/>
            <a:ext cx="7734300" cy="5095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010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Magnetism </a:t>
            </a:r>
            <a:endParaRPr lang="en-US" dirty="0"/>
          </a:p>
        </p:txBody>
      </p:sp>
      <p:sp>
        <p:nvSpPr>
          <p:cNvPr id="3" name="Content Placeholder 2"/>
          <p:cNvSpPr>
            <a:spLocks noGrp="1"/>
          </p:cNvSpPr>
          <p:nvPr>
            <p:ph sz="quarter" idx="1"/>
          </p:nvPr>
        </p:nvSpPr>
        <p:spPr>
          <a:xfrm>
            <a:off x="114300" y="1066800"/>
            <a:ext cx="8763000" cy="4525963"/>
          </a:xfrm>
        </p:spPr>
        <p:txBody>
          <a:bodyPr>
            <a:normAutofit/>
          </a:bodyPr>
          <a:lstStyle/>
          <a:p>
            <a:r>
              <a:rPr lang="en-US" sz="3200" dirty="0" smtClean="0"/>
              <a:t>Evidence that supports the theory comes from the magnetic properties and ages of igneous rock on the ocean floor. </a:t>
            </a:r>
          </a:p>
          <a:p>
            <a:r>
              <a:rPr lang="en-US" dirty="0" smtClean="0"/>
              <a:t>Some of the rocks record reversals in the direction of the Earth’s magnetic field</a:t>
            </a:r>
          </a:p>
          <a:p>
            <a:pPr lvl="1"/>
            <a:r>
              <a:rPr lang="en-US" dirty="0" smtClean="0"/>
              <a:t>South magnetic pole</a:t>
            </a:r>
          </a:p>
          <a:p>
            <a:pPr lvl="1"/>
            <a:r>
              <a:rPr lang="en-US" sz="2800" dirty="0" smtClean="0"/>
              <a:t>North </a:t>
            </a:r>
            <a:r>
              <a:rPr lang="en-US" dirty="0"/>
              <a:t>m</a:t>
            </a:r>
            <a:r>
              <a:rPr lang="en-US" sz="2800" dirty="0" smtClean="0"/>
              <a:t>agnetic pole</a:t>
            </a:r>
            <a:endParaRPr lang="en-US" sz="2800" dirty="0"/>
          </a:p>
        </p:txBody>
      </p:sp>
      <p:pic>
        <p:nvPicPr>
          <p:cNvPr id="1026" name="Picture 2" descr="http://www.classroomatsea.net/carlsberg/images/mag_stripe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3551529"/>
            <a:ext cx="3657600" cy="3306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60768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Appalachian Mountains</a:t>
            </a:r>
            <a:endParaRPr lang="en-US" dirty="0"/>
          </a:p>
        </p:txBody>
      </p:sp>
      <p:pic>
        <p:nvPicPr>
          <p:cNvPr id="4098" name="Picture 2" descr="http://s.hswstatic.com/gif/willow/the-appalachians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524000"/>
            <a:ext cx="5410200" cy="5152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0106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Evidence</a:t>
            </a:r>
            <a:endParaRPr lang="en-US" dirty="0"/>
          </a:p>
        </p:txBody>
      </p:sp>
      <p:sp>
        <p:nvSpPr>
          <p:cNvPr id="3" name="Content Placeholder 2"/>
          <p:cNvSpPr>
            <a:spLocks noGrp="1"/>
          </p:cNvSpPr>
          <p:nvPr>
            <p:ph sz="quarter" idx="1"/>
          </p:nvPr>
        </p:nvSpPr>
        <p:spPr>
          <a:xfrm>
            <a:off x="466898" y="881149"/>
            <a:ext cx="8229600" cy="3386051"/>
          </a:xfrm>
        </p:spPr>
        <p:txBody>
          <a:bodyPr>
            <a:normAutofit/>
          </a:bodyPr>
          <a:lstStyle/>
          <a:p>
            <a:r>
              <a:rPr lang="en-US" sz="3200" dirty="0" smtClean="0"/>
              <a:t>Fossils also provide clues</a:t>
            </a:r>
          </a:p>
          <a:p>
            <a:r>
              <a:rPr lang="en-US" dirty="0" smtClean="0"/>
              <a:t>Fossils of organisms that once lived in shallow seas have been found on mountain tops</a:t>
            </a:r>
          </a:p>
          <a:p>
            <a:r>
              <a:rPr lang="en-US" dirty="0" smtClean="0"/>
              <a:t>Other, Rocks that show evidence of once being covered by glaciers, now lie in tropical regions of Southern </a:t>
            </a:r>
            <a:r>
              <a:rPr lang="en-US" dirty="0" err="1" smtClean="0"/>
              <a:t>Hemishpere</a:t>
            </a:r>
            <a:endParaRPr lang="en-US" dirty="0" smtClean="0"/>
          </a:p>
          <a:p>
            <a:endParaRPr lang="en-US" sz="3200" dirty="0"/>
          </a:p>
        </p:txBody>
      </p:sp>
      <p:pic>
        <p:nvPicPr>
          <p:cNvPr id="5122" name="Picture 2" descr="http://t1.gstatic.com/images?q=tbn:ANd9GcT8Jp-AkEcTmvMWhzL4tMzjBiMHphjJOCJoP2mtyQwe_xGi60m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191000"/>
            <a:ext cx="7162800" cy="2363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58318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PT &amp; Continental Growth</a:t>
            </a:r>
            <a:endParaRPr lang="en-US" dirty="0"/>
          </a:p>
        </p:txBody>
      </p:sp>
      <p:sp>
        <p:nvSpPr>
          <p:cNvPr id="3" name="Content Placeholder 2"/>
          <p:cNvSpPr>
            <a:spLocks noGrp="1"/>
          </p:cNvSpPr>
          <p:nvPr>
            <p:ph sz="quarter" idx="1"/>
          </p:nvPr>
        </p:nvSpPr>
        <p:spPr>
          <a:xfrm>
            <a:off x="533400" y="914401"/>
            <a:ext cx="8229600" cy="3276600"/>
          </a:xfrm>
        </p:spPr>
        <p:txBody>
          <a:bodyPr>
            <a:normAutofit/>
          </a:bodyPr>
          <a:lstStyle/>
          <a:p>
            <a:r>
              <a:rPr lang="en-US" sz="3200" dirty="0" smtClean="0"/>
              <a:t>The ancestors of most modern conti</a:t>
            </a:r>
            <a:r>
              <a:rPr lang="en-US" dirty="0" smtClean="0"/>
              <a:t>nents were smaller. </a:t>
            </a:r>
          </a:p>
          <a:p>
            <a:r>
              <a:rPr lang="en-US" sz="3200" dirty="0" smtClean="0"/>
              <a:t>Processes associated with plate movements have added rock materials to the margins </a:t>
            </a:r>
          </a:p>
          <a:p>
            <a:r>
              <a:rPr lang="en-US" dirty="0" smtClean="0"/>
              <a:t>The shapes that we see today have formed gradually</a:t>
            </a:r>
            <a:endParaRPr lang="en-US" sz="3200" dirty="0"/>
          </a:p>
        </p:txBody>
      </p:sp>
      <p:sp>
        <p:nvSpPr>
          <p:cNvPr id="4" name="AutoShape 2" descr="data:image/jpeg;base64,/9j/4AAQSkZJRgABAQAAAQABAAD/2wCEAAkGBxQTEhUUExQVFhUVGBwaGBgYGB8YGBofGhodGxoYHBkcHigiHR8lHxwcIjIhJSkrMC4vHR8zODMsNywvLisBCgoKDg0OGxAQGywkICQ0NDc0LCwsLCwyNCwtLCwvLC8sLCwsLCwsLCwsLCwsLCwsLCwsLCwsLDQsLCw0NC8wLP/AABEIAIkBcAMBEQACEQEDEQH/xAAcAAACAwEBAQEAAAAAAAAAAAAABgQFBwEDAgj/xABKEAACAQIEBAQDBQUEBggHAAABAgMAEQQSITEFBhNBIlFh8DJxgQcjQpGhFLHB0eEzUlPxQ2JykpPTFiQ0Y3OClLMVFzVUdLLS/8QAGwEBAAIDAQEAAAAAAAAAAAAAAAQFAgMGAQf/xABBEQABAwIDBQUFBgYABQUAAAABAAIDBBEhMUEFElFh8BMicYGRMqGxwdEGFEJSYuEVI3KS0vEzNFOCohYkssLi/9oADAMBAAIRAxEAPwDcaIiiIoir+NcbgwidTESLGp0F92O9lUasfQVIp6WWoduxNv8ALxOixc4NFykLif2myPYYPD2F9Xn0vvbKim+umpI76VsmOz6MltTLvO/LHifMnAEcPQqsm2tCw2bieSq+LtxRUSTE4qWM3ygIViJ8yUXcDzqLUbbEHeipWBv6yXHlqLcxiotTWVcbd8gNHPNQxyHE+HkxU7/eEGQBnzPJ3LMc2lyazb9otrCEyCQMAyaGtwHDL0WLW1BhMz321AsFR4LgaBi8QKPGM4ZXKsuX8S3O43+lQ2fa3aslw94c3Vpa2xHDK/p6qBFV1LjdrssdFb4fmDHRXMeMlJP+LaUaeQYaetq9i+0sL3f+5pm2/Rdp56m/IYeK3x7ZmB7wBTNwr7TpFuMZh7i4tJh9RY2+KNjfTXUE38qs4f4fWkClms78smB8iMCeWnFWkG1oZMHYFPvBeNQYqPqYeVZF72OoNr2YbqfQ1qqKWanfuStIPWXFWjXBwuFPqOvUURFERREURFERREURFES7x7nXB4UEPKHkG0UfjkOlx4RsD5mw1GtT6fZs83etut/M7Aep+Ga1STMjF3GyUMb9p87X6GFWMA6NM9yR5NGnwn1zHb1rTNNsumt2kxkPCMfBxwPMYFVsu14m+ziqefnbiLsW66R32RIlZRp5vdjUR23NnRm0dO544ufunws0EW81Edtl9+63DmrDgHGOJ4p2RcdHHlXMS8KAbgeXr+lb6fbFHMSBS2txkd/ipNLXy1DiAALcT+y+/wD5hY2KQrJHhpVQlSFLRs1tAcxJA89qfxDZDnbhMjDxIDgPId48B70/i7WvLXty+SveC/abh5CFxCPhnI3fWLvtINh6sF3qb/DxK3fpJGyjg097+3jyF1OhroZcinPCYpJVDxurqwBDKbg3FxqPQ1AkjdG4teLEcVLBuvasERREURFERREURFERRFD4rxSHDRmSeRY0Hdjb6DzPpW6CnknfuRtJPJeEgZpA4v8AagW0wUBOtupPdUIvuqA5zcX3y203qRMyiojasl71vYZ3jlkT7I01xVbPtSGPAYlK+L5mx0vx4uRbEkCK0dr9rqPENt9fzqul+0VPG61NTttxeS6/lcWPgSFWSbXlJ7ot15KjxWASVi8uaR21Z3Ylm8rm/l70rV/6v2m3CJwY3Roa2w8Li/qVEdXTuJO8viLhUSsGVLMpBBDG4IOhGuhvXh+2G1Tg6QEajdbiOGS8FbPnvfBM3DcdxPxPDiMS/hJJcdVLC2tmFr38td63xbf7X/i0rC39F2H1ufTirCGvq3Yhtx14q34L9pk8YtjIOqAP7SD4th8UbEetyCO2mtTopNmVhDaeUscfwyYa6OFxwsM1Mg2tE7B2B59WWhcC5gw+LXNh5VcDcbMvoynUH51hU0c1MbStt8D4HIq0a8OFwrOoyyRREURFERREm84c6dAvDhl6kyjxt+CHN8Oc2Op7D5Gx2qc2COGD71VEtZoAMXeH194UapqWwMLj7lmEzvI/UnkaWT+8+ttACFHYaD12uTXP7R+0E1QOzgHZx8G644bx1PuzsFylTWyznHAcFN4TjhDIJCgcr8Ib4b9iflrYedtexpYJRE7fteywppmwv3yLkZL1xfGZJpkknPUysDlOi2BBZR5A29d6zfVOkeHSY20WclY+WRr5MQNOuKk8d4rh5UVYcKkBDAllIudCMvwjzvvWypqIpG2Yyy21dVDK3djj3T/v9lSe/wCtQlXooi7eiWXIWkifqYeV4ZP7ybNoQA6nRwL9x+VdFs37QywARVI7SPg7EjG53TmD0QcFMpq6WA4G44LUOTeeFxTdCZRHiAoIAN0lsPEyG3bup1q9fBFJD96pXb0d8b5tOgcPnkuopaxlQ27U41CUtFERREURFERRFC4txWLDRmWdwiCwuddTsABqT8q3QU8k79yMXK8Lg0XKyfmPnbEYovGl4MOSQLaTOARqW/BsdvP617VbSo9n92G0svHNjf8AI5cueio6vatu7FjzS3FCqg2Fr7+ZvuSdyfU1y9btKqrX707yeA0HgMgqN8j5DdxurHh4g8XXMoN1y5Mu2b7y+b/V2t3+lRouysd+/ktkPY2PaX0tbr0XjjunnPRLmPTLntn2F75dNwbW9Kxk3N7uZc1hLub57O9ufgvD3/MisFrXPfv3++iLpNZMc5jg5pseIwRe/B8fLhHL4Z8p7odYzte69iQNwN9ddK6el+0jpAI68b7fzfiGeuF/M5YC2JVjTbSkiIDsR1ktS5P52jxeWKW0WJ1vHrZrbshO4123q0mpW7nb07t+PDEZi+jhoV0dPUsnbdpTZUFSEURFERREURFESpzjzomDIiRerOwvlvogtoz/AF7dx9Ly46dghNRO7djGupPBvPrjaNU1LIG7zlk2KxM07dTEytK+4v8AAm+iLawtci++nbaqfaP2gfLeKkHZR8vadl7R8r2GAvrmuaqq6Sc2yHD6r7wzAOpYXUMCR5gHXT3vXPtIDgSokZDXAnIK+5r4lhJRGMLCYyCcxyhb32GhN+5+tS6uWB4AibbyU6tmp5ABC23lZVHCpY0mRpUzxhvEt7XG36HW2xsB61GhcxrwXi4UOBzGyAvFx11zWlcI5QwUlsQoZ0cXEbNdFPcEDcg3BBJA1FqvIaODeErfJdFT7PpnEStGB04deKmcK4Fh0eSExLdGLrbQZJGYqbA2FjmXz8F9NKvpamUta4HA4eYz9c/NWTWNbgAkDnbgH7LOSi2hfVPIeab30P79q5DaEJZKX6O+JzXL7RpOxku32Sl2MsjZ4pGik7Omh72DaWbfY/Opezduz0ncf/Mj/K7EaezqMtMOSj09XJAbtOHBaVyZz51mTD4oBJiLK4PglOulvwt6ed/S/RmKCpidU0ZJaDi05t+o58PO3TUlayoGGae6gqaiiIoiWuZuKyl1weDZBiJAS7kj7hBYGTL+JvELAdyL2BvVlRwRhpqJwdwZD8x4X0HHztwWDicgu4DgkWGi/Y4VDNIC0ryeIvfR5ZCfjYnYfuArXUzOqyZZvZyDRlyA4DrNeFjbbvFZbxQRdVhCGEYNlzG7aaXJ9SK4eqLDK4xiw4daLjKrs+1PZCwUSo6jpl5V5W/bI5H6mUqQF0uL2uSfSx7GrCkohOwm9laUOzxUxucTa2CXGWxI/WoDhY2VY4WJC9sFg3lcJGuZjewBA2FzqTbt3tWccTpHbrRis4onyu3WDFe+BTDmNzK8iya5AqgqdNLk7eKtkbYSw75IK3RMpyw9oSHaKAD/ADqOoqnJwfEHLaGQhgCCEJBDC4OYaDT10reKaU2s04qQKSY2sw4/NWGP5FxOaFSFDSP926tYxuqlwSbXB8J2vtXQ7IjraKR00Rba3eaSbOaTa2XPyVnDs2qheHNI9f2WgcscWlzvhMWU/aYgCGUgdaM6CYIAMpuCCo2IuNCKu62nj3RPADuO0/Kfy314g/O66FpORzTHVcs0URFERRFB43xaPCwPPMcscYuTa+5sAB5kkD61vpqd9RKIoxcleEgC5WJ8c41LjpetNdVX+yi7IPM+bnue23naLtXa8cMZo6I3H43j8XJv6eeueVr8xtCvMp3Gez8f268Ynv37/Tbk+uuv3q+uuv3Pf9f4/r6URHvzHv38vEQfff3/ABr1F7S4Z1RZGUhHJyk98tg1vMAkC+2486yLHBoJGBWZjcGhxGBy5r4ilKsGFrqbi4BGnod/rvrXjXFpuF4xxad4addcF94zEGR2chVzG5CjKoPoNbef5+tevdvuLrei9kf2ji6wx0HXXovA+/fu31rFYL5kS9iCVZTmRl0ZW7EW9n99lsvaktBLvsxacHNORHA/LgtsMzoXB7VqfIfOX7T/ANXxFlxKi99hKo/Gvr5jt+/q54oZIhVUxvG7TVp4H5H9wOrpKxk7LjNOtQVMRREURFESn9oHNRwcQSHK2IlNkUnRBY3lYeQtt3OlTKaKIMdUVBIjZnYYk5Bo5knwGZso9TUNhYXlZGiG7M7F5HN3dtSxO5P8u3y1rmNq7Wkr5ASN1jfZaMgPrz1XIzzumfvOX379aqlpR79+/wCBBOuuvmrDg/BZsS1okJF7FtkG17k9xfVd9b23rfDTySnujzUinpZZz3BhxTbB9nyv1QszXjIQEgWLZQXJHlqLa+d/W4k2OxrG943Ivy6/ZXH8GZbBxumrlTl0YNCC5d23OoUfJb6fPepFLT9gzdvdWFFSfd2bt7nrIKZxDwTQy9iTE3YeO2QnzOcBQO3Ub1qwj70bmefpn7sT4KWc16ca4UmJiaKTY6g9wexqJLE2Vu65ap4WzMLHLHuK8Akw86xSaBmAWT8JF7Fr9rbkHb8q5yWmdFIGOOB16965SakdDKGPNgddPH69Xh8e4YsUhiEiygWIdCLXsDcEHQj5/lpUumq5dm1IkhdcjPgQcwV5K00s3cdcjUJ/+znmxpr4XEsDMgvG5NjKvqP7y9/O9/O3VS9jVQirpgQ04Ob+V30Oi6ShrBUM5hPlQVOVfx7iqYWCSdwSEFwo3YnRUHqxIA+db6WndUStibr7uJ8l442F0u8s8PxUCSTyJhzLiGMsjNIVKi11TSI6KPXcsdLmrGsmglc2JpdutwAAz4n2sz9BosGgjFR+J8ZngheeRIg2JsFAlYSKlrJYGMai5btYtbtVZtGemhj3N52FxkM9T7XQCi1lT2ERcczzWck1xC47M3XL0Re+FxbxnNG7IdrqSp131FbGSvYe6SFsjmkjN2OIXiff+da7rXe6tOXGHUKAN1JEKQlWy5HawDEgg23v6HapdIe+W6nAeKnUJG+W47xFgcrHjf8A2vXEpHhWmw8sKyyA2EnUZMt1GoW1jY2OvrWTtyAuje3ePHyWTxHTl0T2bx45ZhU1QlXrTuT+MzSwIkS4c9JQpDSOrWAADW6ZFjbsT5V11BLSyQtG864FiLDP+7Jdfs+obLCA3MCx8lc4mPFSKVaLD2P/AHsgIPYgiMEEaEEEEEflPYYGG4c70H1U7FLXFsLi5Y48QI4f2jBOSSsh6j5NJEsYrL1EswHbMp10qyp5KeN7oiTuSDUYC+R9r8Jw8isDci/BOHA+KJisPHPH8Mig2vcqe6m34lNwR2INVNTTup5XROzHV/A5jktgNxdTq0L1FERRFn2M4iMVjGmYStg8GLoUVijzLfNIbDUR69yL7agirtzBSUZaS0PfncjBnD/u+GeGK0PeMXHILOwNvp79/pXzVcV1116o/l7/AJ0RHv378jXiJh4By4ZkLyCZQDZcsRe9hrfXTtV3TbGfI0Oe4NvYi50KtqTZhkbvPuPJMmP5Zw8mS0WJRhbqMsJs5PxaXsp0/DoL1Ok2NG6xDmjzz+ispdmQvsRhxtr9F485cPedIEw2HmCwqwsyFbCygWLb6A+zUfadC8MZuWIGgN+slp2lSve1gibgP2SlgOBYiXVInKhsrEKdCN/Dvpt/lVbFs2eR4aRu31OAsRfr0VTFQTSkd2w4lW3CeWHQM+IgnOUApGi/FbXxNsB2I3+tSotlkMdJJY2vgDibcOXx5KXBs5waXzNOGg1XnDxeGRcsuBUhL+OHMjIuguRrmP8ArMe/5xWzRvFnR5ajQdcVrbURSCz4stW6Dn+6+cZy71AJMEJpY3OgKEW3v49jYi3bXX1qQdl9pH2sLhbgTY4ac1lJs7fZ2lObjgc0v4mOWGQFSY54Wup2ynY33FiCR9fLWt2xdo/cKgsnF434PFr4aEcwbHDQeCiwSvpprnzW28r8cTGYZJ07izr3Rx8aG4Gx7996vayldTSmM+R4jQ+a65jw9ocFbVFWaKIo3EsckETyyGyRqWJ22+dbIYnSvEbcyvCbC6w/jbSyYh8ROhR5gHVW3VCPAuw1AsD6i24vUL7R1dnNoo/Yj1F+87U+WNuV+NlzG1ZXul3Tkofv378vnXMqrUhcBIUMnTbIBq1jl10Gp9f3GsxE/d3rGy2CGQt3w02V7yzyjLiV6vhCBrZWJXPb4tQpI8r696n0FE2Y70pIbyzPwwVhQbPM3fd7Px/ZaNhosRGoWODCqo7CVwP/AGfrXSNjpWizS4f9o/yXSMYGCzQAFF4C+L6VxHhzmkkJJle7Xkaxv0trWsddAKk1Ip9+13YAaDgP1cfevRdWAkxn+Hhv+K//ACq0WpuLvQf5LLFReJxYuSMgphwR4gwkc5WU5ka3T1sQDY72rbEadr7gu4ZDI4HXVeG6+8FjMXJGkgiw4DqrAdVzbMAbX6Wu9Yvjp2OLd52HIf5JcpS5649IjdGSHDl8lw4+9KhriwDILNcX/KqLak8THBkYvhm4D3YlU206rccI90E2zONr8EhH3/L+nz+dUC55fD5gVeM2kjYOjb2ZdRfzB2I71d7C2n9yqLPxjf3XDHI6jmNFIpqgwSBwW5crcdTG4ZJ0BXNcMp3VlNmU/X9LVf1tKaaYxk34Eag4grsWPD2hwVRzDbE4/DYQrdIgcTKbi3hukakH4hmNyLaWU3qXS3gpZJwcT3R54k8sPmjsXAK6434+nD/iuMw38CeJ7jurWEZ/8QVCp+7vScB7zgPMZ+SyPBZXzdxAzYuUnTIxjAvsEYj9Tc/WuQrpTJMb6Yei4/aMxkndfTD0VNURQUURAPveiLgHv+n50S6+kYgggkEdwbHT5V6CRiF6HEYhcZrm5Op3vrehJJuUcS43OJRavF4p3A45XnjSEuHLCxU2Om5vttc1Ipg90gDL+Sk0bZHSgRk35LcI1sALk2Frnc+prqQLLtQLCyrox08Sw/DOLjyzp8Qt5lbG/ktqknvwg6t+B/f4pkVS8sAYbGYrBBbIbYmHa2WTR0sNgHBsLeZqdW3np46knH2T4jI+YzWDcCQm2qlbEURUHO/E+hhWysBLMRFFfu8hsNNyBqTa5ABNTtnQdrOLjutxPgOsOaxebBeuH4CseBOEQ2HSKFrXJLA5nOwZiSSTpcknvUWuldVOe4/i93+tFrkj3oiwahY7g8IGlEcjiIXIZm/Da97je+lgPOw865Bkd37rjZcfHEDJuPNuPkmnl7oTTfs0GHjKFWYyTrmlvbcEaAA2AFvM/Oxg7N7+yY0EY4nNWlL2Uj+xjYCLHF2fuw/ZSuReVXXEGTERlRF8IYaM22YXGoFif92sqKjLZC54yyWezqFzZS+QZZJ35eH3ObuzOT6nMRt20A2roKn27DIAfBXzclZVHXqpOYeZocJYSXZm2VbEgeZudBUaeqZD7WaiVNZHT23szos+xvO0pV0hHSDuXJvdwW8RUGw0vtoD61W1O1ZJRYC2AHoqSfa0jxZgt1x8VFwXOOLja/VL6i4bxAgdtRpfzGtRmV0zTcm/itEe0qhpuXX8Vd8r8VwsuLLOjJLMuWykdIkizHLuCbdy2/1MylmhfKSRYn068VOo6iCSckghx9L69FOfKuHWOAxrfKksqi5ubCRquBTCnAYDhYH1xVzTxCJm43IJe+1AQiJL262a62+K34j8vnVZtMR9nj7WnzVZtgR9mL23tPmlv7L+KCDGPAz2TErmRTa3UTRrXsbkHbUmxJq+pJnV2zA63ehO6T+k5eljwAFgE2ROXMLDotdqIrlFESpzi3XmwuBy3EzGSTbSOKxINzqGYqpWxuC1Wmzx2UclTf2RYeLvoLkHQ2WD8SAoHM/BxiYJ5x8UTt0rnZIrI697gsjsPUg6aiqTa1Mx8YNu8Be/G+PwIHiq/aNKJYi/UfDh9P8AaS+XpsMhd8QjOVF402UtfZv03uLX0OlUFMYRd0mNsh11a6oqR0DSXTC9sh11a6deRuPHEvLFIIwmQZIwLKAPCVVfLv561Z0dT2xc11raDkrjZ9X27nMcABhYck4cOwSwxrGgsqiw7fM/MnWrBjAxoaFaxxiNoa3II4liBHFI7XIRGY230F9K3wsL5GtGpWRyXOFYYxwRRsQSkaKSNrqoBt+VJnh8jnDUlBkpVa16uMtwQdjXoNsUVfy9/wBnQb5cyj5IxVR+QFbqn/ik8fmLrxuSyDmqdnxk5YgnqMvlopyj9AB/nXI1bi6ZxPFcdXOLqh5PH4YKq9+x/Coyirnv+nrt72r1E3/ZRxLpYmXDEeGZeqp7BlsrjfS917am+td1Tyms2YyVxu6M7pzyOLfTEZ4C2AXS7In34yw6Jt5RRXxXEMQQA5xHRP8AswooU331vcj0qTXEshgivhu73m44+llaNzJVs/ixi/8AdQsT69ZwBb5dE/mKhjCnJ4n/AOI//Sy1WX86xKuMkCxtGNyD3Lalxvox/j8q5KvaBMbCy5HabWtqDui3z5qi9/0qEq9doiPpRFz350RAFEui9EXaIpPDMa0EqSKbFCD5X9PlatsMpjeHhboJnQyB40Wmvz7hRFn8Zb/Dy+L89rab3+lXx2lDub1/JdMdrU4ZvA48NfoqLiXPwkCZISGRw4zNcaXFjYA7GtQ2yGA7rcSLYqI/bbbd1uKm4rGrJNwvHKgDyO2HYejoxbxbnK0Zt/tHa9dJsyY1FFMzIWDvMED33z5BWsMolYyTinqq9SUURKvFV6/FMNFc5cNG2IZdtWPTiYedvvAR61aQHsqKR9vbIaDyGJHwWBxcAmqqtZrEuaIH65dv9KWIsuUWDslh5mwW/rVHteARVJDcjb1sL+/4rk9pRFs5PHrrxWjfZ/whoMPeRAskhuf72X8IPl307XqfQwdlH3hYlXezacww94WJ6CYjOuTOCCtr3BvcWvpU5veIAVgCCLhROAJbDxX7rm+WfxW+l7VuqTeV3WWCDJfPMeMaHDTSJbMqG1/Pa9Q53lkbnDQLTUvMcLnDQLD55mdizMWY7sTcm3qfelcs5xcbuzXGPe553nYlfB9+/fY1isUe/frRF1WIsQflY+/f5V7kboMDdX3A+bcRhz8WdPESjnS7G5bNve+up71PZtGYEb53gBb6Kwg2lNEcTvDn9VUY/HPNI0krFnbUn9wA7AX0Hy7k1DlkdI7ecok0z5n77jio6YkwvFMGK9GRXJGvhBs9h55Cw+oroPsxMBVugOUrS3zzb4Yjn4KRs+Xs5xzwX6DjfMARsRf86mkWNl16+q8RJ2EmH7fxHEFbthYo4gPMCMzXvbQkvl+gq3kaRSQRA4PJPnfd88rrWPaJTJwfDdOCKO98qKL2tew8qrah+/K53ErMDBK3NfJuHEM00YKOqtJYHwmwJK22F6r/AOFxzvDW90uIx8eSrKnZcTwXNwPWiXOCcrTx4pTKpRIT1GcG4IXyte97arvlJvuL1tPSSMmu7ADG6rqWgljnu/ANxv69fTJSsf8AaLOX+6RFUE7gtm1017aX2/pWUu0373dAss5tsP3rMAsPPr5r7m5/60UsUsWUSKUDIb5QwsSVO9r3tcX/AFqTS7YEcrXvbkRktrNsg4PbbwT7wrjEOIXNE4bS5XZh813+u2lTYpmSi7SreGojmF2G6n1tW5FEVZwNbdYDQCZ7DsNibeWpJ+tSKj8J5BYtWa/aDwl4sS8mW0cpBUja9hmB8iTc+tzbW9uWr4SyUutgVzG1Kd0cxfbA/HXzSt7/AI6ef+XreCqxd9/x/h/OvEUjhGI6WLwstrlZ1UA/9792dvLNeup+zMjnOnp74OYT/bjlzy8FY7LeW1AHFab9kxLcMhkbV5DI7sfiZjI12Y9z6mr7boDa57BkLADgLDALp4vZV7F/2yT/AMCL/wByaoLv+Xb/AFH4NWeqUftPSElDmAnFhlA1KG+57W1t9a57agjIBv3vkqLbQiIBv3vkkefFFkjQqg6d9VWzNmNznPfawqpdJvNDbDBUb5S9rW2At1ivCta1LgoiAaIi3u1ER79miLtEXPf9KIiiKdwXCpLiIo5Gyq7AE/uH1Nh9a3U7GvkDXZKRSRsklax5wK0nn+MJg0yjKY58PkI0K/fItwe3hJHyJFd9skDti3Qtdhp7JXZuADbBNVVq2IoiVeCfecUx8jbwpDAltspUym/mczHXytVpUdyhhaMnFzj433fSwWA9opqqrWapuF4RHDKyK3QnfISLkH4r/O7H9K3VTGuc1xGNgfktZY11rjJI/wBpfF2bEdBWISNRmGoBZvFqNjYZbG2lzXO7RnO/uA5Kg2tUuMnZtOAz8UpwY+VLhJHXNocrFb/Ox176etQGzSN9lxCq2TyN9lxHmmflrniWJ1Wds8RAXYDJbYiwFx6H/OdT7RkD/wCYbj39cVZUm1JGvtKbj4dap545MmJwU3RdXuh2Ommpv5bGrSYiWF24b3Cup3Cand2ZvcLFyPfv3+lcwuOR79+/4URHv3/CvUQffb+vvtXiI9+/flt29RB9+/e/0rxFN4VwhcUzxMSF6cjEjeyrewJBG/p+utW+wnujr45G5tN8fT5qbs+LtJwOGPotj5VxrTYPDSsAGkhRiF2uVB0uSbfWujrohFUyRtyBI9661puAVa1FWSQ+Akthsex1Z8dKrHuyrKqBSe4CeG3lpV3VACaFoyDAfMtJv64+K1tyPinwVSLYq3mH+xy9nkiRh5q8qI4+qkj61IpcJL8AT5gEj3rx2So/tL4g0eFCL/pWyk+QGv62HlVRtCUsisNVW7VmdHDYa4LKD7vXPLlkH37/AFv/AJ0RekE7IwZGKkbEaHb0tbf9aya4tNwcVkx7mm7TYrUOT+clmURTsFmFgCdA/b6N5ir6krWyDdfn8V0tDtFso3XmzvinGrBWqreDbz/+O37lqRUfg8B814F98a4THiYjHINDse6nzFQpoWyt3XLVPAydhY9Zzj/s8xCC6PG4AN9Sp0HqNSaqTsqS9mkH3KhfseUeyQfcoHM3Ly4eLDyoxIlQEgjUNYMbemu3p37YV9CKY2Bvp6LTXUIp2tLTe6VOJOViZlJDJ4lI3BBurA7gg6i21TfswSdqRN0dcEcRY3B4j4qLSEidtuK1H7MOCQnh8aywxmaNpEkDKM6sJGOVvI2IOvYiuv21VS/fHFjjumxFjgRYYhdfG0buKuU4Bhv2yQGCO3QiI8AtcSS3t6i4/T0qCaubsB3zmdeTVlujeVfzXyVG8YfCxpG6C2RFC51Gw0G47DbU1TbTbPVtF3kkaE8fnzVdtKhM7AWZjTis0I+n871y5BBsuVIINiuW9N68Xi7RFy9ERRF2iLnveiLtEXL+/lRF3361kx7mOD24EY+a9BINxmnvjfDIRw7CmOJOtK+FykDxuc8bNY7k5QSe9gTsDX0TYtTM+xkeSAw3uf0nPzPqV2cOMDDqQFotValooiS+D4BZeI8Su0gs2H+CV4/9CNwjC/1q4nldHR09gMnZgH8XMLWBdxTD/wDA0/xMR/6iX/8AuoH3p3Bv9rfos91Uq8KVFxbZp88ZdgBiZwCCgK3s41OXca671tqKt7Yw4BuX5G5i/Jan91rjwWVTSFmLMSSTqW3JJOpvuT73NcNLKZXl7syuLe8vcXOzPWi+B7/lWpYrg9+/OvUU3hnFJcO2aJypO4Gx8rrse/Y9/lW2KZ8Ru0rdBUSQm7CpZjjxLMQUhlNyVPhiY/6rE+FjoLHTQkHsNtmTG47p9y32jqDcENdwyB8D1714Yrgk8YdmibKjFWYarobbjTv775VNDLBYuGFgbjn1osJaKaIEubgNeuvlX+/T36fKoSio9/z9+f5V6iPfv+n5XonXXXmg+/fv+ZOuuv2u+UGP7Qw84Jv0jPv2Kv8A7PxNdI55zG7bzdj1+6tdjj+cTy66/dabyJ/9Owf/AOPF/wDoKv8Aan/Oy/1H4rpWeyFe1AWSzvgvCoXg4n1IUMyYnEsMyAuL+OJrEX10ZT8iO1X9TUSNkg3XENLWjPDg76H3rUALFNcPLuEZATh4SStici/UbbelVbq2oBwefUrPdCh8w8AwywM4ghAjKSN92NVjdXdQPMqpA+YrbTVc5lA3zjcZ6kED3leOaLJZ+0rhqQrF0oY40YtmZVCnNuAbdtS17b+prn9s1E0jWh5JHM9aKm2yCGtAGHz6ukX379/zrn1z6B79/wAPlXqLnv8AlRF335e/f08RMHK2PvPFFJHFIrsFJdAW8TC5zb33Gpt6Vc0O1aprmxB53cuvkrahrZe0bGTcZY/X4LQOE8u4U9YHDQ2WYgDprYBQuUWtsO3lXTzVk43bSOy4nnddGGjgrH/o5hL3/Zob+eQX0vbt6n8zWj77UZb59VlujgvHF8uYTI5/Zofhb/Rrrp8tdh+QrNlbUbw77vUrzdHBKXNnCYE4fDKkMayN07uFAY5ku2tu5AJ87VX7cqJXxua5xIDssedlV7VaPu97ahZxxKIvEyKLs9lUdyzMAFF+97f51D+zAP8AFIn6NuTyAacfBUVICZ22666wWycqSiPF4/DEguJuv5XWZVNgN/CRYn1rpK5pfBDNpu7vm0n48F2DcyFb8U8EsEvYMYm8gJctj53zrGv/AJj9IkPeY9nn/bf5EnyWR4qzqMvVkHOnAv2Wbw3Mclyt+x7rfvbTU+ffWubr6bsX3GRXJbSpOwku3IpdtUFVq7RFwURFEXaIuURdoiKIvfAwdSWOMmwd1Q23GYgX/WtkLQ6RrTqQtkLA+RrTqQtN5jdXxvD8MCAyO2I07LEhXKV7Zs+h/wBU19CommOlml0sG+pB91sua7c5gJsqrWxFESsv3fGDfwrPhBk8neKQlyQO4R01PbQbaWh7+zhbEtfjyDhh6kHALD8aaaq1mq2A5cVKo/HGjn6Epb9L1IcLwtPAkfNearF+MYQwzSRturEXItfuDb1Gvytrua4yZhZIWlcVURmOVzToVErUtK579/P3evUXT79+/wBBXiLqoSQALknQevoP4f516LnAL0Ak2C1Xlnh8jcNkhkH3hMynMb2JYgXOu2ldfUMcYWtOe4M+O6utiieaXcf7Vjn0VlHv373rkFyK7/OvERf38v3frRFL4Vw2SeQRxC7HfsAO5Y9gP19e+2KJ0rt1oW6CF8zw1oTVzTh8FhsO8OHYnEspjUqbsXkBjCs9wF8XYbG2wrs9hCGKrbGwX1dya3En3ZC55Lo4208DhGz2j1n5eq0rBxZI0WwGVQLDYWHpWqR284lWYXtWCJU4RIIuKYyEkZsQkU662+FekUA/FbIGv/rWtpc2tQ0yUMUgGDSW+/evyzt5LAYOIVxy3ph1T/CLRX8+kxjLW7XK3tUOrxlLuNj6i/zWTclI4rhupDLHe2dGW+9rgi9q1wv3JGu4EIclAxuCTH4RM11EiLIvmpK3Hz3rRWUwdvQu0NvRaKiBs8RYdVjnEME8LtHICCpsQdNOx+tcrJG6N5a7NcfLE6J5a4WKjk+/3+/861rWj3/SiI9+/Lz9iidddfNPv2W8LVjJOyg5CFjY20NiWsOxsV19TbvVvsyIG7yFe7GgB3pCMsvn/tO3L5vEXO7ySE/MOV/coroanB9uAHwV81WVR16q7mGQrhpipsQhsR520rfSgGZoPFeOySl9qOKCQwwLYAm+W2wUWXXy9+VUu1ZSWhpOJN1TbZksxrBqkDg+H6uMwsV7Fpla9rn7r7zbTQ5cvpm+hm/ZmJze3qdGsI5Evwz4jO2qr9lxl04PBajzHbDY7DYy7BH/AOrSgC4s5JjYm3hAfS/cuoq7pLz00lPbEd4eWBHPD0AK6d2BBTLjsMJI2Q3GYWuNCD2IPYg6g9jVbG8scHBZEXC8eEYoyRKXt1F8MgGlnXRtPInUeYIPes52BjyG5aeGn780BUfmPgy4qLpnQghlPkR/MXF/WoVRAJmbpUeqpm1Ee4Vk3FuDvEqyZT0pL5Gvew7BvWqTaFA+lkLcxxXL1lE+A3/CVW1XqCue/Zoi7REURcoiL0RdoiueT8H1cZEtiQrZztoE1B/3sv51MoY9+YcsVO2bF2lQ3lj15p65VticXiscGYrf9nhuLDJGbuw08QaQmx9CK7utvBBHTEY+0fE5DlYWuuubiSU21VLNFEStzxAU/Z8Yu+Fku5zFfum8MgJ2yjRz55AKtNmvDt+nd+MYf1DLz081g/imhGBAI2OoqsItgs1WcSbpzwSbBiYmO3xDMhY+QZSov3cW31kRDeje3XP0z9xv5LE53VbzXyimK8anJKBuBo3kG/nVTVUbZscioNZs9lR3hg7rNZXxXh7wSNFKLMu9jcEHax8v1qhlidE7ddmuYmhdC/cdmOrqJ79K1LUj379+nyIrLlqN2xMIi+POCDbQW1JOh0t7GtSKUOMzd3NSqNrzO3czv/vr9lqL48QYbEyXUESTZM2xYk5R63NdXXP3Gh36R8F1c0nZxud4rHL+/fv99cauKXPfv+dEXpFEWYKouzGwA1uT78u/rXrWlxACyY0uIaNU58Yy8Pwv7KhviJReRgCLL/dBvf0/O4q0lLaWHsx7RzVzOW0cHZA985lLvKXCzisfChF0h++kvfsbINPNte+qi9tKuvs+z7vSTVRzd3G5eLj6WGmB1WOyIS55kK3Gi6NFESpzseg+Gx12Aw7lJbC94pbBiRY2CkKxO9lPnVrs7+c2Sl/MLj+puXqLi3NYPws5W+CbJiJE/DKBMn6LIAOwByMT3MhqHIN6JrtRgfiPmPALIZq0IqMvVW8C0R49+lI6+lieooHoquF/8tSKjFwdxA+h9SLrwKp5+4Mk2GeQgCSJSwb0GpU+YNVVdA18ZdqFX7Sp2yQl2oWRVzq5Rc/j+Xv916Ip/BuEyYmQRxjU6k9gO5PatsEDpXbrVIp6d879xv8ApbHwThCYSDJHqfiYn8TW3/QV0tPA2JoYF1lNTtgj3Gr75fW2GiP99c//ABPGR9M1qmVJvK7lh6YLeMlY1oXqq+MeN4YvOQSN6LCQ+b/f6a/+a/apEPda9/K3mcPhc+S8KyznXigxGKZlPhXwLrcabkdtf4VyddKJJTbILk9oziWY2yGCs/sn4Z1MRLijmtEOigtYEnVze2trAehBrroYTR7NjhIG9Id8+H4fDDHzVvsmDcj3zr8FovHeEpioJIJPhkW19CR5ML6XB1B7EA1hTVD6eVsrMx1bwOqtSLiyWuVcfi5BJh5J4VmwzdNg0N2dR8EotMLhh5AAEEVY10MDLSsaS1+Is7I6j2cx45WWDS44XVimHxUc5HWhtML/ANg1sy6HTraEi2pOug7VHL4Hx+ycP1DL+3rFe2IKsBh8X/jwf+nb/nVo36f8jv7h/issVU4fATOcRh3ljykkkCIhmWUZiVJkOUXLIDY/AfkM6rsZYgd04i3tZWw/L5+a1PZvtLDr81leIhKMyNa6kqfmND/GuDe0scWnRcQ9pY4tOY+S+KxWK4KIu0RBoiKIuWois+AYts7YaEff4kCNXFvukJvK9j/q6epK611f2ZpBd9XKO4z3nRoPpfkrrY47zsPNbDwXhiYaCOCIWSNQo9bdzbuTqT3JJqbUTvnldK/MrpALCym1pXqKIvDHYRZY3jcBkdSrAi4IPodKzjkdG8PbmF4RdJ3KUUqF8DLipElw2iBBGQ8OnTe7Q72IDanWx0vareuMbrVLIwWvzvfB2owdlqMvcsG3yur7HcDkkQqcXP2IOWHRlIZTpEL2YA272tUGOqYxwd2bf/LI4H8XBZFvNefDMLLLEjnF4gEjxLaE5WGjpfo7hgQflWUz443lvZt5e1lofa1GKAE6pF+0fCMk6ZpHkzJfM4QW1IKjIij11/lbmdsvDpGkNAw0vxPElc7tkEStPL5pRHv377VUKnXthcM8jBIwWY7KNzYXt+hrJjHPcGtGKzjjdI4NaLkrS+U+T3hUu8skUrXBEeRhluLXzo2txfTzrpNnQinaS9gcTxvh6ELptn0JgaS72ilDnCZ1kaAyM+SR21yfja9/AosSLXB9PlUXbdW2WRrGAAAC9r5+ZPQVbtae7+zBwHXQ5BL3v+Pv5/lRKoR/GiK55e4jFh80hM3W2TIIyv1LhrE+YGgvrqasKGpipyXubvHS+XuIKn0VTHBd5BLtMrdeSqeJY4uXllYknVmP0/pp/nWqCGetqGxMxc7LrlmornyTyY4krS/su5dbDwtPKPvsTZvMolvAl7Ag9yPP1vXbVr442spIfYjFvF34nZnM9WXW0kAhjDU71XKUiiKPxDBpNE8UgukilWFgdD8wRWyKV0Tw9uYXhF8EicHOJDvgutGJsEVaDPGSZI8pUeISWN1JVtCQHXXNqLuoEJaKndO7Jfescj4W44jHGxwstYvlwTVhP2mRFdZ4crC+uHa/yP3+hB0Pyqrf2DHFpYcP1D/FZ4qJHhsVFOR1oAJhf+wa2dd9OtuVtcnfLW0vgfF7Du7+oZH/ALePxXliCvnmODEjCTZ54SoibMBAyk6diZjb8jUCsdAYH7rTex/ED/8AVaKwHsH+BWQe/fvz2rjlxqm8H4ZJiZRFGLsdydgL2JPoL+tboYXSv3WrfT07p37jVqfBOXJcKhSKaGxNyWgYsfK7dYXsNNhXWU0dNDGGhhvqd4Yn+1dZTUzYGbrV88x4fFHDuhng+9KxD/q7adVlj1PW82vf9DU+kfTiUO3HYY+0NMfyrc4GytP2fFdpoP8AgN/zqjb0GrXf3D/FZYoMOKGpng/4Df8AOpvQfld/cP8AFMVQSxYpsPPierHeSM5csLBumoJjCnqXUtfNqCQWO4AAyr3xMhdExrrgH8X4tfw42y0wHio9Rv8AYuIONispZWdkij1llYIg03OmY+gGp+XlVHsHZgq5zJL/AMOPF2djb8PiesVy1JTmaQN0W6cs8ETB4dII9Qo1YgAsx1LG3c/yq7rKp1TMZXa6cBoAuwY0NFgrSoyyS5zPwiUumLwmUYmIEZSABMhsTEzbjbQ9j9LWNHUR7pgnvuO/8TxA+PJYOBzC9eGcTjx8GZLxyxv4kb44pFOqsDrYi4voSrdjthPA+kks7EEYHQg8Os+K9B3grTBYrNdWAWRfiXt81PdT2P7jcVEey2IyXoUfG/dSib8BXJKf7oW7I58gCWB/2gSQFrazvs7PW9x52BHicLeHNDxWZc98P6WLYgeGSzjSw13t5m+t/M1ym0YtyYniuT2rD2c5OhVNHgi0Ly5lARlWxNmJa5Fh3sASfl3qM2ImMyXwCiNgJiMtxYHqyOI4kSSu4XKGJIXyHlpXk0ge8uGC8nlEkheMLqPatS0rlERaiLymmsVVVLu5siL8THyA/LWrXZOyZdoSlrTZjcXOOTR9TjYarfT0753brfVa7yNy4+Hj6mIKNiHUA5VAEajaNSBqBckk7kk11VVLCGtgphaNuXM6uPMrsoYhG0AJpqEtyKIiiIoiW+beDO+TFYZb4uCxQZsolQG7QsfJhe22vperGhqWtvBMf5bs9bHRw8PgsHDUZqfy7x6LGRdSO4IJV0bR43XRkYdiD/CtFXSSUz9x/kdCNCPFetcCF9wfcyFD/ZysWU7BXYi6D/aN2+ebzAGDv5jb6j4cfLL0XuSVftXw5MUL/hVip3v4rW+nhP5iqTajSWNdwVNtlhLGu4FZzFEzMFUFmOwAuT6W9f51StaXGwXPMaXENaLlaNyLyi8T9ecWYDwIbEi4+Inse1vnV1Q0bmHffnwXQ7NoHRntJM9AnjENZWI3AJ/SrM5K5dksAnmLsXbUsST6k3J/f/npXJOcXOJOq4Z7i5xJ1XALnTc+/fncV4FiFNxHC3SISsCAzAWtoLgsLm41Nr2A21OXQNLko3xwCZ+FzgNbcfDocpUlK9kIkdrp18FB9+/LX35RACTYKKrzkPlz9vl6kiE4SLYk2Erjtlt4kGt9rnTUZhXd0VE7ZEJe8jt36WxY3x0ceWQ52K6DZtCW/wAyT0W0AVDV4u0RFERRFQc1cFkmCTYZljxUBzRMwBDCxDRP3yMD22NjU6iqWRkxyi7HZjhwI5hYuF8RmoPLfMCuWzKYmL5ZoWOsEhFgR2MblTZv7x73Nt1XSFgFjcW7rh+IfUXGHDkMcWuTHxDCdRbXysrBlbyKm4+h1B9Car4pNx19FmRdVvEJWxGBlyraRo3Rkv8AC63VlvpezAi9aq2Eta5gxuMOYIw9y0VAL4HAZkFYuiXIHrby/wAtTXJAXNlxgBJste5N5X/Y1ZnYNI9gbDQAdh5/OwroaOk7AG5uSuroKL7sCSbkq2wXGoJWKJIucEgobq9xv4WsdPlUhk8bzYHHgpUdRE82aceGR9CvjFfeYmJPwxAyt/tHwRg9iLGQ23BVTp3ms7kTnccPLM/IeBPlt1VnUdeqrx/37dFfgBBlbtYG/THmxtqOw33AMiP+WO0Oeg+fgNOJ81iccF3mHjEWFhMkp0+FVXVnY6BEHcmlNSvqX7jPM6Aako4gDFLnIHKhgL4mdQJZfgj0PRS9wgbfMfxG+th5XO6d0EMQpaX2BiT+Z3E+GQ5eNhGpaVkAO6M07VBUtFERREu8a5dYynFYVxFicpBuLpL5LIPQ9xY+tib2FPWAM7CcbzL+Y8OrLAtxuFXLzQp8OJQ4PFp8AcErJoC3SZbiRdbZRrtcCt7tnuHehPaRnUaf1A5eOXBeb/HAq1w/NWHeysJkdgT02glD5QcubLkvlv303G1RXUEzcRYjiHNtfO172ust4JS5rWOSKyrP9yFEV8NKLq5CiI3jFiDYAfnUTaWy5apu+zd38cN5umZ9rXP4Kt2jS9vHduYy+iTZcy3Qtsdg11uL66Eg6dxXHHebdh6+S5d2827D18la4LiMWGlZooxMjJlHWABBNrm1jexG/lUlk0cLyWDeFtVMjqIqeQlg3hbXRU3v51DUBdoiMHDLO3Tw0TStsSuiJpcFn+Ebbb76Haul2f8AZ2SQdrWHsmc/aONiA3MeJHDQ3U+m2fLMb5BapyfyUmEPWkPVxBUDMRommqoOwJ+tXMlQxsQp6du5GDlqebjqV01NSR07bNTZUNSkURFERREURFESzxzgEgnGLwZC4jRZEZiIplGwbQ2ZdbOBfU3uNKsaarYY+wqMWaEZtPLiDqPSywLcbhQoOd8PMXgljkinj+ONyisljYMrMwDdjcX0NZ1Gz30zBOXt7M5OubeBww81iZWgd7DxUDGc54afDyQzLLc6AhVue6t8eUEHS5Nri+1U9Q+jlPZCVtnZnGw87eYsCoE1bSytMTnZpZ4dg5MJNBPOkixhg2eMq40v+JWy2JFjrsTa+pqlp6V0cu89waBje+BtoLceBtzsqiGF9PK18tw0ajHyw4rS8DzMsy5ooZpF816emttQZLjudR2rpI2RyC7ZW+/6Lpo5mSDeZiFIbirHT9lxBHfSP+Mmvl9fK9s/u7f+o33/AEWd+SVsfj+GJIwmwrI99RkXy38DkD+lVFU2jhfuusTyB+g65qqndQxvs9uPh9MFBbi3DBIuSEoo1LZPFsQFW7eH/at8rbjCGqoYzvgd7TD38/BamVVA14LW48bLx504xFNhEMBAhhcmQNo4J0VtTdgSxubk3Ivvr7N220y1lON5xOWR5crW8hhksK6X73EOxFwDjx5eWOKqOVeTZcfkkkvFgzruRJKOwAt4Ua513tsLEGryjoYdkEveQ+fTDusOup3nD087hZ0OzN0iSTNbJhcMkaLHGoVEACqosABsAKive57i5xuTqrzJetYoiiIoiKIiiKg4/wAtCZ1nifpYhAQHtdXBHwSL+JToD6eoUifS1piaY3jeYdOHMHQ9cb4ubfFUvCObGwo6XEx+z5AoV2DMkhJN8kguCBbQHxW1NS59ntnO/R9++gtceIw9RhfJYB9vaVpjONxROZl6xVgBIow8x0W9nFo9CATcnQgKL6CosdNJI3sza4y7zfTE/wCvVZE2xSpxfgEEsrSRSzKGa9jhZyLnXwkJ8Ou/neqabYMjn7zXNGvtN/yVRPssPkL2OtfkmHlnmQKgixEoklBNunHK7WG+cCO4sfDcgdgdd86Jsj7xuc0ub+oD4kXPhpipdHMbdnI4Fw4cOa8sYmCOI/a2GIDBc2UQTICwPxaoPEbgWO/51I/g5dNv4X/rb8j6rJ1JEZu2N7+an8N4zDFG0kxdXkbPITDKApayqpJS1lUKt/S9Satm6N64DWj8zfrmTpnjZSHSNY0ucbL7m5rhcWgZ31szrDI4T1IVCSfLt3OgrGCASDeu0j+pv1w8M0bMx4uw38MVBTmyBFMGDWTFTKTmjVWDBmZizSM4VVu2a4JGpsLXAqb/AA+V57SoIY06ngLZAXJwtx+K93gMBipfCOXnaVMXjWEk6rZEH9lDe9ygO7EWBY66G1r2rVPWNawwU4s05nV3jy5fFehuNymWq5ZooiKIiiIoig8Y4PBik6eIiSVPJhexta6ndTY7ixrfT1MtO7ficWnl8+PmvCAc0sYzk/ERhBg8WQiG4jnBcDQjwSKVdABayqR+K5IJFWLNowSEmojxOrcPUG4Pj4WWBYdCvTD8ZxscSx4rASzMRYtE8cgYW1LXEYUk/hA2/Xx1LTPeXwzBo/UCPT2j5pc2xCrZ+YMIQyT4XEOQlhnw0hkUj/QmQKbkHZ1JHr3OufYpmG8Nw3/U0X5jgOXPJaZY4ng7zb+XuukILI7WTDYgljZV6Tjc6LmZQPS5Pzqi/wDStVvXe+Nrb574Nhxtmfiub/htQ52DbeascPytxGXMFwvTK95nCjW9rZSc1ra7dqkRfZ6ijcDUVG8ODAfO97WvpmpMexnk984Jm4T9l19cbOZNRaOH7uOwI0JPiINiCNN9O1rGKajo7GjhAd+d/edrloLaG18MVaQbNhixtc8Sn3hfC4cOgjgjWNR2Ub6WuTuToNTqajTTyTO3pDc9dWVgGgCwUytK9RREURFERREURFERRFUcxct4fGpknQEj4XGkibaq+42Hz71KpayWmddhwOYOIPiNVg9jXizgs24t9nWLgDNA4xKDZWOSWwF9wLeltzfcbD2ei2XXOBIMLjmW4t9L4e4C2SqZ9kMdiw2S1ip5IwUnSaIIdeopyA2A0YXW5Gmnl+VZP9ma0NAgc2Vum6ceeBsbDjkqyWiqWDdOI5KRwfj7Qkvh5gCRlJBBH1B0+tv6Vrtn7Ro37picCRwJ+oWmJ89Me7cE8l64zmGaW+fEMQxuRn8O9xpew18vpWuSGvfmx/8Aa76JJUVD77xOPj8FVJj0c2Ruox2VAWY28lXU2Fzp2v61NZ9mtpvPeiLRxcQB5k8cvFeNpJ3G26Vd8H5Xx2JsY4eih1Ek2gtcgHIPEb220IuNxVkz7P0dPjVTbx1azw/McMCc8b20VhDshzsZD114p75W+zqHDkS4hv2ibT4gOkhsNUTzGtmOutWElcxjDFSMEbOXtHP2nZnPLJXUFLHCLNCdgKrlJXaIiiIoiKIiiIoiKIo3EeHxToY5kV0PZhcehHkR2I1FbIpnxO34zY8l4QDmleXlGfDpbh2LeEX/ALKUdaIC98qZtUAudr30vVia+Ke/3qO5/M3uu8TofPJayw2s02S7IeOYcZSnUBJt0ch/RlGUHyv9Kjz0MMzrwVO7ye33XAx8bBQJYqwew/1ASkpxEEl+jiY5E08MbErcf3lBGoPY+hqrH2Yq2u3oZIyNDvgeOBsfXyVQKCqifdoxGoV7i+cMdMI06UoysCCMO4zMvw5iy5dyDsB56VObsvabGkb0Qwz3wTbU2v1opzpNoOaBYDnh/pfWLwfF8acskEgy6/esqR6bWyXGbXy89awdsaFxvU1QLeDGkm/gbCy9koqqc2ldh1p6q65f+zudQ37Ti3UOtmjw5KKbjXMx37i1rG/apkb6CjP/ALSLH8zzf3Cw4WOYU6moWQXsTjzTvwbgkGFTJh4ljXvYan1ZjqT6mo9RVTVDt6VxPWnBTQ0DJWFR16iiIoiKIiiIoiKIiiIoiKIiiIoiKIiiIoiKIiiIoiKIiiIoiKIiiIoi+JIw2jAEeovXocRkirMfyzhJmDS4aGRgLAtGpNrk229TUmKuqYhuxyOA5ErEtBzCj/8AQvh//wBlhv8AhL/Ktv8AFK3/AKrvUrzcbwVxHhEW2VFFtrKBaoZkecyVnZe1YIiiIoiKIiiIoiKIiiIoiKIiiIoiKIiiIoiKIiiIoiKIiiIoiKIiiIoiKIoXF5pljP7PGskp0UO2RAbE3drE207AkkgaC5BeFJE32hyrhoGkigw+ImkdCk8rLGOm2UkMiNoToGNl0OuopgvL8Ve8R5oMFlk6YeKAT4mxYqqlgngYgXBOY5t7JquoovVznnmObBwRzQRLMCTnUnKwRY2kZ1uRsiN4dzpaiYrw5g5yMYwhwyJKMVJEpdm8MazHKjWHxG4OgP4TtvXtl5e+SvW47hxOMOZR1dBlsbXKlgua2XNlUtlve2tq8Xt1ZUXqKIiiIoiKIiiIoiKIiiIoij4+dkjZlQuQNFBC/Uk7Abnc22BOlES9guazLh8G6hFlxtzGrXICqrOSbbnKALX3N9QDReYrwPPUTRpKhTIIEnmuTdEZ8lhp2IfXX4CLa0QL3565jmwcUU0MSyqWPUBOVlRY2kZ1uRchUPh3NExXlx7nAxnBjDqkgxUkalyfDGs1wjWHxkkNoDplN7XBr2y8vfJXn/x7D9f9n6o6t7ZbG18ubJntlz5fFkvmtra1eL2+NlZUXqKIiiIoiKIiiIoiKIiiIoiKIqbm7jYweFebwZgQq52KrdiBc5QWsBdiACbKaLwrvLnEJcRhVmY4fNICUMTNJFYjwklgp33FhbaltCmipeVOdWxEeI68QimhysEDXzpIoaJgbk+K4vppcDe9eBAeK+uAc7I+ETE4zLAXeVemoaQr0WYOSVBuAEJLWCi411Fem10vbNNyOCAQQQRcEagg7EGi9X1REURFERREURFERREURVnMUGIkgdMLJHFKwsJHBYIDuQo3byvp89qIqbh/AcUkCQOcG0QUo0QiPSCi2QoGudPxK+bMbG66gl5ZffEOTo3CqtsjQDDS5iczRKQVAI7jxDt8ZPai9VrxLhzO+HKhMkTksGJvYxvHZbA9nO9tqLxK6chNHh4IYXX7rFriLuXICxuTHCtydApC302vY01Res/K2KfFx4hngPTxJmAHUUFOmYghS5UuFN+pudBsBRMU70XqKIiiIoiKIiiIoiKIiiIoijcQR2jYR5cxFhmvbX5a0RLXC+U3iwuCRjG0+BuI38QQhkaNrjfVWv31Aoi+DyHEsaxRhem0CYebMWJZEfqaa7klwdR8d76AU0XmKveKcOaSTDkBMkTMWBJuQ0bR2Fh5PfcbfkRLEXIjxYfDQxOp6OKXEEuznSMnpxLe9gFIX6UzKL1m5WxTYyLEs8H3WJeWw6i3RkMYTJ8IcKb592NthRE7UXqKIiiIoiKIiiIoiKIiiIoiKIonE45So6JjDBgSJASrD8S3Gqkj8WtvI0ReHB+FjDxFECAsS2VRljDEbKoGi6fvPeiKgwfJeWbCTsVD4bD9JlVnCyFLdEnYWTxn4d29BXt1jZVH/QTFnDNhmlw+QpiFBHUVw2JkLlswIzKAbdM6Na57W8XuKfOD4d44Io5MudEVSVvlOUWuL662vai9UyiIoiKIiiIoiKIiiIoiKIiiIoiKIiiIoiKIiiIoiKIiiIoiKIiiIoiKIiiIoiKIiiIoiKIiiIoiKIiiIoiKIiiIoiKIiiIoiKIiiIoiKIiiIoiKIiiIoi//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xQTEhUUExQVFhUVGBwaGBgYGB8YGBofGhodGxoYHBkcHigiHR8lHxwcIjIhJSkrMC4vHR8zODMsNywvLisBCgoKDg0OGxAQGywkICQ0NDc0LCwsLCwyNCwtLCwvLC8sLCwsLCwsLCwsLCwsLCwsLCwsLCwsLDQsLCw0NC8wLP/AABEIAIkBcAMBEQACEQEDEQH/xAAcAAACAwEBAQEAAAAAAAAAAAAABgQFBwEDAgj/xABKEAACAQIEBAQDBQUEBggHAAABAgMAEQQSITEFBhNBIlFh8DJxgQcjQpGhFLHB0eEzUlPxQ2JykpPTFiQ0Y3OClLMVFzVUdLLS/8QAGwEBAAIDAQEAAAAAAAAAAAAAAAQFAgMGAQf/xABBEQABAwIDBQUFBgYABQUAAAABAAIDBBEhMUEFElFh8BMicYGRMqGxwdEGFEJSYuEVI3KS0vEzNFOCohYkssLi/9oADAMBAAIRAxEAPwDcaIiiIoir+NcbgwidTESLGp0F92O9lUasfQVIp6WWoduxNv8ALxOixc4NFykLif2myPYYPD2F9Xn0vvbKim+umpI76VsmOz6MltTLvO/LHifMnAEcPQqsm2tCw2bieSq+LtxRUSTE4qWM3ygIViJ8yUXcDzqLUbbEHeipWBv6yXHlqLcxiotTWVcbd8gNHPNQxyHE+HkxU7/eEGQBnzPJ3LMc2lyazb9otrCEyCQMAyaGtwHDL0WLW1BhMz321AsFR4LgaBi8QKPGM4ZXKsuX8S3O43+lQ2fa3aslw94c3Vpa2xHDK/p6qBFV1LjdrssdFb4fmDHRXMeMlJP+LaUaeQYaetq9i+0sL3f+5pm2/Rdp56m/IYeK3x7ZmB7wBTNwr7TpFuMZh7i4tJh9RY2+KNjfTXUE38qs4f4fWkClms78smB8iMCeWnFWkG1oZMHYFPvBeNQYqPqYeVZF72OoNr2YbqfQ1qqKWanfuStIPWXFWjXBwuFPqOvUURFERREURFERREURFES7x7nXB4UEPKHkG0UfjkOlx4RsD5mw1GtT6fZs83etut/M7Aep+Ga1STMjF3GyUMb9p87X6GFWMA6NM9yR5NGnwn1zHb1rTNNsumt2kxkPCMfBxwPMYFVsu14m+ziqefnbiLsW66R32RIlZRp5vdjUR23NnRm0dO544ufunws0EW81Edtl9+63DmrDgHGOJ4p2RcdHHlXMS8KAbgeXr+lb6fbFHMSBS2txkd/ipNLXy1DiAALcT+y+/wD5hY2KQrJHhpVQlSFLRs1tAcxJA89qfxDZDnbhMjDxIDgPId48B70/i7WvLXty+SveC/abh5CFxCPhnI3fWLvtINh6sF3qb/DxK3fpJGyjg097+3jyF1OhroZcinPCYpJVDxurqwBDKbg3FxqPQ1AkjdG4teLEcVLBuvasERREURFERREURFERRFD4rxSHDRmSeRY0Hdjb6DzPpW6CnknfuRtJPJeEgZpA4v8AagW0wUBOtupPdUIvuqA5zcX3y203qRMyiojasl71vYZ3jlkT7I01xVbPtSGPAYlK+L5mx0vx4uRbEkCK0dr9rqPENt9fzqul+0VPG61NTttxeS6/lcWPgSFWSbXlJ7ot15KjxWASVi8uaR21Z3Ylm8rm/l70rV/6v2m3CJwY3Roa2w8Li/qVEdXTuJO8viLhUSsGVLMpBBDG4IOhGuhvXh+2G1Tg6QEajdbiOGS8FbPnvfBM3DcdxPxPDiMS/hJJcdVLC2tmFr38td63xbf7X/i0rC39F2H1ufTirCGvq3Yhtx14q34L9pk8YtjIOqAP7SD4th8UbEetyCO2mtTopNmVhDaeUscfwyYa6OFxwsM1Mg2tE7B2B59WWhcC5gw+LXNh5VcDcbMvoynUH51hU0c1MbStt8D4HIq0a8OFwrOoyyRREURFERREm84c6dAvDhl6kyjxt+CHN8Oc2Op7D5Gx2qc2COGD71VEtZoAMXeH194UapqWwMLj7lmEzvI/UnkaWT+8+ttACFHYaD12uTXP7R+0E1QOzgHZx8G644bx1PuzsFylTWyznHAcFN4TjhDIJCgcr8Ib4b9iflrYedtexpYJRE7fteywppmwv3yLkZL1xfGZJpkknPUysDlOi2BBZR5A29d6zfVOkeHSY20WclY+WRr5MQNOuKk8d4rh5UVYcKkBDAllIudCMvwjzvvWypqIpG2Yyy21dVDK3djj3T/v9lSe/wCtQlXooi7eiWXIWkifqYeV4ZP7ybNoQA6nRwL9x+VdFs37QywARVI7SPg7EjG53TmD0QcFMpq6WA4G44LUOTeeFxTdCZRHiAoIAN0lsPEyG3bup1q9fBFJD96pXb0d8b5tOgcPnkuopaxlQ27U41CUtFERREURFERRFC4txWLDRmWdwiCwuddTsABqT8q3QU8k79yMXK8Lg0XKyfmPnbEYovGl4MOSQLaTOARqW/BsdvP617VbSo9n92G0svHNjf8AI5cueio6vatu7FjzS3FCqg2Fr7+ZvuSdyfU1y9btKqrX707yeA0HgMgqN8j5DdxurHh4g8XXMoN1y5Mu2b7y+b/V2t3+lRouysd+/ktkPY2PaX0tbr0XjjunnPRLmPTLntn2F75dNwbW9Kxk3N7uZc1hLub57O9ufgvD3/MisFrXPfv3++iLpNZMc5jg5pseIwRe/B8fLhHL4Z8p7odYzte69iQNwN9ddK6el+0jpAI68b7fzfiGeuF/M5YC2JVjTbSkiIDsR1ktS5P52jxeWKW0WJ1vHrZrbshO4123q0mpW7nb07t+PDEZi+jhoV0dPUsnbdpTZUFSEURFERREURFESpzjzomDIiRerOwvlvogtoz/AF7dx9Ly46dghNRO7djGupPBvPrjaNU1LIG7zlk2KxM07dTEytK+4v8AAm+iLawtci++nbaqfaP2gfLeKkHZR8vadl7R8r2GAvrmuaqq6Sc2yHD6r7wzAOpYXUMCR5gHXT3vXPtIDgSokZDXAnIK+5r4lhJRGMLCYyCcxyhb32GhN+5+tS6uWB4AibbyU6tmp5ABC23lZVHCpY0mRpUzxhvEt7XG36HW2xsB61GhcxrwXi4UOBzGyAvFx11zWlcI5QwUlsQoZ0cXEbNdFPcEDcg3BBJA1FqvIaODeErfJdFT7PpnEStGB04deKmcK4Fh0eSExLdGLrbQZJGYqbA2FjmXz8F9NKvpamUta4HA4eYz9c/NWTWNbgAkDnbgH7LOSi2hfVPIeab30P79q5DaEJZKX6O+JzXL7RpOxku32Sl2MsjZ4pGik7Omh72DaWbfY/Opezduz0ncf/Mj/K7EaezqMtMOSj09XJAbtOHBaVyZz51mTD4oBJiLK4PglOulvwt6ed/S/RmKCpidU0ZJaDi05t+o58PO3TUlayoGGae6gqaiiIoiWuZuKyl1weDZBiJAS7kj7hBYGTL+JvELAdyL2BvVlRwRhpqJwdwZD8x4X0HHztwWDicgu4DgkWGi/Y4VDNIC0ryeIvfR5ZCfjYnYfuArXUzOqyZZvZyDRlyA4DrNeFjbbvFZbxQRdVhCGEYNlzG7aaXJ9SK4eqLDK4xiw4daLjKrs+1PZCwUSo6jpl5V5W/bI5H6mUqQF0uL2uSfSx7GrCkohOwm9laUOzxUxucTa2CXGWxI/WoDhY2VY4WJC9sFg3lcJGuZjewBA2FzqTbt3tWccTpHbrRis4onyu3WDFe+BTDmNzK8iya5AqgqdNLk7eKtkbYSw75IK3RMpyw9oSHaKAD/ADqOoqnJwfEHLaGQhgCCEJBDC4OYaDT10reKaU2s04qQKSY2sw4/NWGP5FxOaFSFDSP926tYxuqlwSbXB8J2vtXQ7IjraKR00Rba3eaSbOaTa2XPyVnDs2qheHNI9f2WgcscWlzvhMWU/aYgCGUgdaM6CYIAMpuCCo2IuNCKu62nj3RPADuO0/Kfy314g/O66FpORzTHVcs0URFERRFB43xaPCwPPMcscYuTa+5sAB5kkD61vpqd9RKIoxcleEgC5WJ8c41LjpetNdVX+yi7IPM+bnue23naLtXa8cMZo6I3H43j8XJv6eeueVr8xtCvMp3Gez8f268Ynv37/Tbk+uuv3q+uuv3Pf9f4/r6URHvzHv38vEQfff3/ABr1F7S4Z1RZGUhHJyk98tg1vMAkC+2486yLHBoJGBWZjcGhxGBy5r4ilKsGFrqbi4BGnod/rvrXjXFpuF4xxad4addcF94zEGR2chVzG5CjKoPoNbef5+tevdvuLrei9kf2ji6wx0HXXovA+/fu31rFYL5kS9iCVZTmRl0ZW7EW9n99lsvaktBLvsxacHNORHA/LgtsMzoXB7VqfIfOX7T/ANXxFlxKi99hKo/Gvr5jt+/q54oZIhVUxvG7TVp4H5H9wOrpKxk7LjNOtQVMRREURFESn9oHNRwcQSHK2IlNkUnRBY3lYeQtt3OlTKaKIMdUVBIjZnYYk5Bo5knwGZso9TUNhYXlZGiG7M7F5HN3dtSxO5P8u3y1rmNq7Wkr5ASN1jfZaMgPrz1XIzzumfvOX379aqlpR79+/wCBBOuuvmrDg/BZsS1okJF7FtkG17k9xfVd9b23rfDTySnujzUinpZZz3BhxTbB9nyv1QszXjIQEgWLZQXJHlqLa+d/W4k2OxrG943Ivy6/ZXH8GZbBxumrlTl0YNCC5d23OoUfJb6fPepFLT9gzdvdWFFSfd2bt7nrIKZxDwTQy9iTE3YeO2QnzOcBQO3Ub1qwj70bmefpn7sT4KWc16ca4UmJiaKTY6g9wexqJLE2Vu65ap4WzMLHLHuK8Akw86xSaBmAWT8JF7Fr9rbkHb8q5yWmdFIGOOB16965SakdDKGPNgddPH69Xh8e4YsUhiEiygWIdCLXsDcEHQj5/lpUumq5dm1IkhdcjPgQcwV5K00s3cdcjUJ/+znmxpr4XEsDMgvG5NjKvqP7y9/O9/O3VS9jVQirpgQ04Ob+V30Oi6ShrBUM5hPlQVOVfx7iqYWCSdwSEFwo3YnRUHqxIA+db6WndUStibr7uJ8l442F0u8s8PxUCSTyJhzLiGMsjNIVKi11TSI6KPXcsdLmrGsmglc2JpdutwAAz4n2sz9BosGgjFR+J8ZngheeRIg2JsFAlYSKlrJYGMai5btYtbtVZtGemhj3N52FxkM9T7XQCi1lT2ERcczzWck1xC47M3XL0Re+FxbxnNG7IdrqSp131FbGSvYe6SFsjmkjN2OIXiff+da7rXe6tOXGHUKAN1JEKQlWy5HawDEgg23v6HapdIe+W6nAeKnUJG+W47xFgcrHjf8A2vXEpHhWmw8sKyyA2EnUZMt1GoW1jY2OvrWTtyAuje3ePHyWTxHTl0T2bx45ZhU1QlXrTuT+MzSwIkS4c9JQpDSOrWAADW6ZFjbsT5V11BLSyQtG864FiLDP+7Jdfs+obLCA3MCx8lc4mPFSKVaLD2P/AHsgIPYgiMEEaEEEEEflPYYGG4c70H1U7FLXFsLi5Y48QI4f2jBOSSsh6j5NJEsYrL1EswHbMp10qyp5KeN7oiTuSDUYC+R9r8Jw8isDci/BOHA+KJisPHPH8Mig2vcqe6m34lNwR2INVNTTup5XROzHV/A5jktgNxdTq0L1FERRFn2M4iMVjGmYStg8GLoUVijzLfNIbDUR69yL7agirtzBSUZaS0PfncjBnD/u+GeGK0PeMXHILOwNvp79/pXzVcV1116o/l7/AJ0RHv378jXiJh4By4ZkLyCZQDZcsRe9hrfXTtV3TbGfI0Oe4NvYi50KtqTZhkbvPuPJMmP5Zw8mS0WJRhbqMsJs5PxaXsp0/DoL1Ok2NG6xDmjzz+ispdmQvsRhxtr9F485cPedIEw2HmCwqwsyFbCygWLb6A+zUfadC8MZuWIGgN+slp2lSve1gibgP2SlgOBYiXVInKhsrEKdCN/Dvpt/lVbFs2eR4aRu31OAsRfr0VTFQTSkd2w4lW3CeWHQM+IgnOUApGi/FbXxNsB2I3+tSotlkMdJJY2vgDibcOXx5KXBs5waXzNOGg1XnDxeGRcsuBUhL+OHMjIuguRrmP8ArMe/5xWzRvFnR5ajQdcVrbURSCz4stW6Dn+6+cZy71AJMEJpY3OgKEW3v49jYi3bXX1qQdl9pH2sLhbgTY4ac1lJs7fZ2lObjgc0v4mOWGQFSY54Wup2ynY33FiCR9fLWt2xdo/cKgsnF434PFr4aEcwbHDQeCiwSvpprnzW28r8cTGYZJ07izr3Rx8aG4Gx7996vayldTSmM+R4jQ+a65jw9ocFbVFWaKIo3EsckETyyGyRqWJ22+dbIYnSvEbcyvCbC6w/jbSyYh8ROhR5gHVW3VCPAuw1AsD6i24vUL7R1dnNoo/Yj1F+87U+WNuV+NlzG1ZXul3Tkofv378vnXMqrUhcBIUMnTbIBq1jl10Gp9f3GsxE/d3rGy2CGQt3w02V7yzyjLiV6vhCBrZWJXPb4tQpI8r696n0FE2Y70pIbyzPwwVhQbPM3fd7Px/ZaNhosRGoWODCqo7CVwP/AGfrXSNjpWizS4f9o/yXSMYGCzQAFF4C+L6VxHhzmkkJJle7Xkaxv0trWsddAKk1Ip9+13YAaDgP1cfevRdWAkxn+Hhv+K//ACq0WpuLvQf5LLFReJxYuSMgphwR4gwkc5WU5ka3T1sQDY72rbEadr7gu4ZDI4HXVeG6+8FjMXJGkgiw4DqrAdVzbMAbX6Wu9Yvjp2OLd52HIf5JcpS5649IjdGSHDl8lw4+9KhriwDILNcX/KqLak8THBkYvhm4D3YlU206rccI90E2zONr8EhH3/L+nz+dUC55fD5gVeM2kjYOjb2ZdRfzB2I71d7C2n9yqLPxjf3XDHI6jmNFIpqgwSBwW5crcdTG4ZJ0BXNcMp3VlNmU/X9LVf1tKaaYxk34Eag4grsWPD2hwVRzDbE4/DYQrdIgcTKbi3hukakH4hmNyLaWU3qXS3gpZJwcT3R54k8sPmjsXAK6434+nD/iuMw38CeJ7jurWEZ/8QVCp+7vScB7zgPMZ+SyPBZXzdxAzYuUnTIxjAvsEYj9Tc/WuQrpTJMb6Yei4/aMxkndfTD0VNURQUURAPveiLgHv+n50S6+kYgggkEdwbHT5V6CRiF6HEYhcZrm5Op3vrehJJuUcS43OJRavF4p3A45XnjSEuHLCxU2Om5vttc1Ipg90gDL+Sk0bZHSgRk35LcI1sALk2Frnc+prqQLLtQLCyrox08Sw/DOLjyzp8Qt5lbG/ktqknvwg6t+B/f4pkVS8sAYbGYrBBbIbYmHa2WTR0sNgHBsLeZqdW3np46knH2T4jI+YzWDcCQm2qlbEURUHO/E+hhWysBLMRFFfu8hsNNyBqTa5ABNTtnQdrOLjutxPgOsOaxebBeuH4CseBOEQ2HSKFrXJLA5nOwZiSSTpcknvUWuldVOe4/i93+tFrkj3oiwahY7g8IGlEcjiIXIZm/Da97je+lgPOw865Bkd37rjZcfHEDJuPNuPkmnl7oTTfs0GHjKFWYyTrmlvbcEaAA2AFvM/Oxg7N7+yY0EY4nNWlL2Uj+xjYCLHF2fuw/ZSuReVXXEGTERlRF8IYaM22YXGoFif92sqKjLZC54yyWezqFzZS+QZZJ35eH3ObuzOT6nMRt20A2roKn27DIAfBXzclZVHXqpOYeZocJYSXZm2VbEgeZudBUaeqZD7WaiVNZHT23szos+xvO0pV0hHSDuXJvdwW8RUGw0vtoD61W1O1ZJRYC2AHoqSfa0jxZgt1x8VFwXOOLja/VL6i4bxAgdtRpfzGtRmV0zTcm/itEe0qhpuXX8Vd8r8VwsuLLOjJLMuWykdIkizHLuCbdy2/1MylmhfKSRYn068VOo6iCSckghx9L69FOfKuHWOAxrfKksqi5ubCRquBTCnAYDhYH1xVzTxCJm43IJe+1AQiJL262a62+K34j8vnVZtMR9nj7WnzVZtgR9mL23tPmlv7L+KCDGPAz2TErmRTa3UTRrXsbkHbUmxJq+pJnV2zA63ehO6T+k5eljwAFgE2ROXMLDotdqIrlFESpzi3XmwuBy3EzGSTbSOKxINzqGYqpWxuC1Wmzx2UclTf2RYeLvoLkHQ2WD8SAoHM/BxiYJ5x8UTt0rnZIrI697gsjsPUg6aiqTa1Mx8YNu8Be/G+PwIHiq/aNKJYi/UfDh9P8AaS+XpsMhd8QjOVF402UtfZv03uLX0OlUFMYRd0mNsh11a6oqR0DSXTC9sh11a6deRuPHEvLFIIwmQZIwLKAPCVVfLv561Z0dT2xc11raDkrjZ9X27nMcABhYck4cOwSwxrGgsqiw7fM/MnWrBjAxoaFaxxiNoa3II4liBHFI7XIRGY230F9K3wsL5GtGpWRyXOFYYxwRRsQSkaKSNrqoBt+VJnh8jnDUlBkpVa16uMtwQdjXoNsUVfy9/wBnQb5cyj5IxVR+QFbqn/ik8fmLrxuSyDmqdnxk5YgnqMvlopyj9AB/nXI1bi6ZxPFcdXOLqh5PH4YKq9+x/Coyirnv+nrt72r1E3/ZRxLpYmXDEeGZeqp7BlsrjfS917am+td1Tyms2YyVxu6M7pzyOLfTEZ4C2AXS7In34yw6Jt5RRXxXEMQQA5xHRP8AswooU331vcj0qTXEshgivhu73m44+llaNzJVs/ixi/8AdQsT69ZwBb5dE/mKhjCnJ4n/AOI//Sy1WX86xKuMkCxtGNyD3Lalxvox/j8q5KvaBMbCy5HabWtqDui3z5qi9/0qEq9doiPpRFz350RAFEui9EXaIpPDMa0EqSKbFCD5X9PlatsMpjeHhboJnQyB40Wmvz7hRFn8Zb/Dy+L89rab3+lXx2lDub1/JdMdrU4ZvA48NfoqLiXPwkCZISGRw4zNcaXFjYA7GtQ2yGA7rcSLYqI/bbbd1uKm4rGrJNwvHKgDyO2HYejoxbxbnK0Zt/tHa9dJsyY1FFMzIWDvMED33z5BWsMolYyTinqq9SUURKvFV6/FMNFc5cNG2IZdtWPTiYedvvAR61aQHsqKR9vbIaDyGJHwWBxcAmqqtZrEuaIH65dv9KWIsuUWDslh5mwW/rVHteARVJDcjb1sL+/4rk9pRFs5PHrrxWjfZ/whoMPeRAskhuf72X8IPl307XqfQwdlH3hYlXezacww94WJ6CYjOuTOCCtr3BvcWvpU5veIAVgCCLhROAJbDxX7rm+WfxW+l7VuqTeV3WWCDJfPMeMaHDTSJbMqG1/Pa9Q53lkbnDQLTUvMcLnDQLD55mdizMWY7sTcm3qfelcs5xcbuzXGPe553nYlfB9+/fY1isUe/frRF1WIsQflY+/f5V7kboMDdX3A+bcRhz8WdPESjnS7G5bNve+up71PZtGYEb53gBb6Kwg2lNEcTvDn9VUY/HPNI0krFnbUn9wA7AX0Hy7k1DlkdI7ecok0z5n77jio6YkwvFMGK9GRXJGvhBs9h55Cw+oroPsxMBVugOUrS3zzb4Yjn4KRs+Xs5xzwX6DjfMARsRf86mkWNl16+q8RJ2EmH7fxHEFbthYo4gPMCMzXvbQkvl+gq3kaRSQRA4PJPnfd88rrWPaJTJwfDdOCKO98qKL2tew8qrah+/K53ErMDBK3NfJuHEM00YKOqtJYHwmwJK22F6r/AOFxzvDW90uIx8eSrKnZcTwXNwPWiXOCcrTx4pTKpRIT1GcG4IXyte97arvlJvuL1tPSSMmu7ADG6rqWgljnu/ANxv69fTJSsf8AaLOX+6RFUE7gtm1017aX2/pWUu0373dAss5tsP3rMAsPPr5r7m5/60UsUsWUSKUDIb5QwsSVO9r3tcX/AFqTS7YEcrXvbkRktrNsg4PbbwT7wrjEOIXNE4bS5XZh813+u2lTYpmSi7SreGojmF2G6n1tW5FEVZwNbdYDQCZ7DsNibeWpJ+tSKj8J5BYtWa/aDwl4sS8mW0cpBUja9hmB8iTc+tzbW9uWr4SyUutgVzG1Kd0cxfbA/HXzSt7/AI6ef+XreCqxd9/x/h/OvEUjhGI6WLwstrlZ1UA/9792dvLNeup+zMjnOnp74OYT/bjlzy8FY7LeW1AHFab9kxLcMhkbV5DI7sfiZjI12Y9z6mr7boDa57BkLADgLDALp4vZV7F/2yT/AMCL/wByaoLv+Xb/AFH4NWeqUftPSElDmAnFhlA1KG+57W1t9a57agjIBv3vkqLbQiIBv3vkkefFFkjQqg6d9VWzNmNznPfawqpdJvNDbDBUb5S9rW2At1ivCta1LgoiAaIi3u1ER79miLtEXPf9KIiiKdwXCpLiIo5Gyq7AE/uH1Nh9a3U7GvkDXZKRSRsklax5wK0nn+MJg0yjKY58PkI0K/fItwe3hJHyJFd9skDti3Qtdhp7JXZuADbBNVVq2IoiVeCfecUx8jbwpDAltspUym/mczHXytVpUdyhhaMnFzj433fSwWA9opqqrWapuF4RHDKyK3QnfISLkH4r/O7H9K3VTGuc1xGNgfktZY11rjJI/wBpfF2bEdBWISNRmGoBZvFqNjYZbG2lzXO7RnO/uA5Kg2tUuMnZtOAz8UpwY+VLhJHXNocrFb/Ox176etQGzSN9lxCq2TyN9lxHmmflrniWJ1Wds8RAXYDJbYiwFx6H/OdT7RkD/wCYbj39cVZUm1JGvtKbj4dap545MmJwU3RdXuh2Ommpv5bGrSYiWF24b3Cup3Cand2ZvcLFyPfv3+lcwuOR79+/4URHv3/CvUQffb+vvtXiI9+/flt29RB9+/e/0rxFN4VwhcUzxMSF6cjEjeyrewJBG/p+utW+wnujr45G5tN8fT5qbs+LtJwOGPotj5VxrTYPDSsAGkhRiF2uVB0uSbfWujrohFUyRtyBI9661puAVa1FWSQ+Akthsex1Z8dKrHuyrKqBSe4CeG3lpV3VACaFoyDAfMtJv64+K1tyPinwVSLYq3mH+xy9nkiRh5q8qI4+qkj61IpcJL8AT5gEj3rx2So/tL4g0eFCL/pWyk+QGv62HlVRtCUsisNVW7VmdHDYa4LKD7vXPLlkH37/AFv/AJ0RekE7IwZGKkbEaHb0tbf9aya4tNwcVkx7mm7TYrUOT+clmURTsFmFgCdA/b6N5ir6krWyDdfn8V0tDtFso3XmzvinGrBWqreDbz/+O37lqRUfg8B814F98a4THiYjHINDse6nzFQpoWyt3XLVPAydhY9Zzj/s8xCC6PG4AN9Sp0HqNSaqTsqS9mkH3KhfseUeyQfcoHM3Ly4eLDyoxIlQEgjUNYMbemu3p37YV9CKY2Bvp6LTXUIp2tLTe6VOJOViZlJDJ4lI3BBurA7gg6i21TfswSdqRN0dcEcRY3B4j4qLSEidtuK1H7MOCQnh8aywxmaNpEkDKM6sJGOVvI2IOvYiuv21VS/fHFjjumxFjgRYYhdfG0buKuU4Bhv2yQGCO3QiI8AtcSS3t6i4/T0qCaubsB3zmdeTVlujeVfzXyVG8YfCxpG6C2RFC51Gw0G47DbU1TbTbPVtF3kkaE8fnzVdtKhM7AWZjTis0I+n871y5BBsuVIINiuW9N68Xi7RFy9ERRF2iLnveiLtEXL+/lRF3361kx7mOD24EY+a9BINxmnvjfDIRw7CmOJOtK+FykDxuc8bNY7k5QSe9gTsDX0TYtTM+xkeSAw3uf0nPzPqV2cOMDDqQFotValooiS+D4BZeI8Su0gs2H+CV4/9CNwjC/1q4nldHR09gMnZgH8XMLWBdxTD/wDA0/xMR/6iX/8AuoH3p3Bv9rfos91Uq8KVFxbZp88ZdgBiZwCCgK3s41OXca671tqKt7Yw4BuX5G5i/Jan91rjwWVTSFmLMSSTqW3JJOpvuT73NcNLKZXl7syuLe8vcXOzPWi+B7/lWpYrg9+/OvUU3hnFJcO2aJypO4Gx8rrse/Y9/lW2KZ8Ru0rdBUSQm7CpZjjxLMQUhlNyVPhiY/6rE+FjoLHTQkHsNtmTG47p9y32jqDcENdwyB8D1714Yrgk8YdmibKjFWYarobbjTv775VNDLBYuGFgbjn1osJaKaIEubgNeuvlX+/T36fKoSio9/z9+f5V6iPfv+n5XonXXXmg+/fv+ZOuuv2u+UGP7Qw84Jv0jPv2Kv8A7PxNdI55zG7bzdj1+6tdjj+cTy66/dabyJ/9Owf/AOPF/wDoKv8Aan/Oy/1H4rpWeyFe1AWSzvgvCoXg4n1IUMyYnEsMyAuL+OJrEX10ZT8iO1X9TUSNkg3XENLWjPDg76H3rUALFNcPLuEZATh4SStici/UbbelVbq2oBwefUrPdCh8w8AwywM4ghAjKSN92NVjdXdQPMqpA+YrbTVc5lA3zjcZ6kED3leOaLJZ+0rhqQrF0oY40YtmZVCnNuAbdtS17b+prn9s1E0jWh5JHM9aKm2yCGtAGHz6ukX379/zrn1z6B79/wAPlXqLnv8AlRF335e/f08RMHK2PvPFFJHFIrsFJdAW8TC5zb33Gpt6Vc0O1aprmxB53cuvkrahrZe0bGTcZY/X4LQOE8u4U9YHDQ2WYgDprYBQuUWtsO3lXTzVk43bSOy4nnddGGjgrH/o5hL3/Zob+eQX0vbt6n8zWj77UZb59VlujgvHF8uYTI5/Zofhb/Rrrp8tdh+QrNlbUbw77vUrzdHBKXNnCYE4fDKkMayN07uFAY5ku2tu5AJ87VX7cqJXxua5xIDssedlV7VaPu97ahZxxKIvEyKLs9lUdyzMAFF+97f51D+zAP8AFIn6NuTyAacfBUVICZ22666wWycqSiPF4/DEguJuv5XWZVNgN/CRYn1rpK5pfBDNpu7vm0n48F2DcyFb8U8EsEvYMYm8gJctj53zrGv/AJj9IkPeY9nn/bf5EnyWR4qzqMvVkHOnAv2Wbw3Mclyt+x7rfvbTU+ffWubr6bsX3GRXJbSpOwku3IpdtUFVq7RFwURFEXaIuURdoiKIvfAwdSWOMmwd1Q23GYgX/WtkLQ6RrTqQtkLA+RrTqQtN5jdXxvD8MCAyO2I07LEhXKV7Zs+h/wBU19CommOlml0sG+pB91sua7c5gJsqrWxFESsv3fGDfwrPhBk8neKQlyQO4R01PbQbaWh7+zhbEtfjyDhh6kHALD8aaaq1mq2A5cVKo/HGjn6Epb9L1IcLwtPAkfNearF+MYQwzSRturEXItfuDb1Gvytrua4yZhZIWlcVURmOVzToVErUtK579/P3evUXT79+/wBBXiLqoSQALknQevoP4f516LnAL0Ak2C1Xlnh8jcNkhkH3hMynMb2JYgXOu2ldfUMcYWtOe4M+O6utiieaXcf7Vjn0VlHv373rkFyK7/OvERf38v3frRFL4Vw2SeQRxC7HfsAO5Y9gP19e+2KJ0rt1oW6CF8zw1oTVzTh8FhsO8OHYnEspjUqbsXkBjCs9wF8XYbG2wrs9hCGKrbGwX1dya3En3ZC55Lo4208DhGz2j1n5eq0rBxZI0WwGVQLDYWHpWqR284lWYXtWCJU4RIIuKYyEkZsQkU662+FekUA/FbIGv/rWtpc2tQ0yUMUgGDSW+/evyzt5LAYOIVxy3ph1T/CLRX8+kxjLW7XK3tUOrxlLuNj6i/zWTclI4rhupDLHe2dGW+9rgi9q1wv3JGu4EIclAxuCTH4RM11EiLIvmpK3Hz3rRWUwdvQu0NvRaKiBs8RYdVjnEME8LtHICCpsQdNOx+tcrJG6N5a7NcfLE6J5a4WKjk+/3+/861rWj3/SiI9+/Lz9iidddfNPv2W8LVjJOyg5CFjY20NiWsOxsV19TbvVvsyIG7yFe7GgB3pCMsvn/tO3L5vEXO7ySE/MOV/coroanB9uAHwV81WVR16q7mGQrhpipsQhsR520rfSgGZoPFeOySl9qOKCQwwLYAm+W2wUWXXy9+VUu1ZSWhpOJN1TbZksxrBqkDg+H6uMwsV7Fpla9rn7r7zbTQ5cvpm+hm/ZmJze3qdGsI5Evwz4jO2qr9lxl04PBajzHbDY7DYy7BH/AOrSgC4s5JjYm3hAfS/cuoq7pLz00lPbEd4eWBHPD0AK6d2BBTLjsMJI2Q3GYWuNCD2IPYg6g9jVbG8scHBZEXC8eEYoyRKXt1F8MgGlnXRtPInUeYIPes52BjyG5aeGn780BUfmPgy4qLpnQghlPkR/MXF/WoVRAJmbpUeqpm1Ee4Vk3FuDvEqyZT0pL5Gvew7BvWqTaFA+lkLcxxXL1lE+A3/CVW1XqCue/Zoi7REURcoiL0RdoiueT8H1cZEtiQrZztoE1B/3sv51MoY9+YcsVO2bF2lQ3lj15p65VticXiscGYrf9nhuLDJGbuw08QaQmx9CK7utvBBHTEY+0fE5DlYWuuubiSU21VLNFEStzxAU/Z8Yu+Fku5zFfum8MgJ2yjRz55AKtNmvDt+nd+MYf1DLz081g/imhGBAI2OoqsItgs1WcSbpzwSbBiYmO3xDMhY+QZSov3cW31kRDeje3XP0z9xv5LE53VbzXyimK8anJKBuBo3kG/nVTVUbZscioNZs9lR3hg7rNZXxXh7wSNFKLMu9jcEHax8v1qhlidE7ddmuYmhdC/cdmOrqJ79K1LUj379+nyIrLlqN2xMIi+POCDbQW1JOh0t7GtSKUOMzd3NSqNrzO3czv/vr9lqL48QYbEyXUESTZM2xYk5R63NdXXP3Gh36R8F1c0nZxud4rHL+/fv99cauKXPfv+dEXpFEWYKouzGwA1uT78u/rXrWlxACyY0uIaNU58Yy8Pwv7KhviJReRgCLL/dBvf0/O4q0lLaWHsx7RzVzOW0cHZA985lLvKXCzisfChF0h++kvfsbINPNte+qi9tKuvs+z7vSTVRzd3G5eLj6WGmB1WOyIS55kK3Gi6NFESpzseg+Gx12Aw7lJbC94pbBiRY2CkKxO9lPnVrs7+c2Sl/MLj+puXqLi3NYPws5W+CbJiJE/DKBMn6LIAOwByMT3MhqHIN6JrtRgfiPmPALIZq0IqMvVW8C0R49+lI6+lieooHoquF/8tSKjFwdxA+h9SLrwKp5+4Mk2GeQgCSJSwb0GpU+YNVVdA18ZdqFX7Sp2yQl2oWRVzq5Rc/j+Xv916Ip/BuEyYmQRxjU6k9gO5PatsEDpXbrVIp6d879xv8ApbHwThCYSDJHqfiYn8TW3/QV0tPA2JoYF1lNTtgj3Gr75fW2GiP99c//ABPGR9M1qmVJvK7lh6YLeMlY1oXqq+MeN4YvOQSN6LCQ+b/f6a/+a/apEPda9/K3mcPhc+S8KyznXigxGKZlPhXwLrcabkdtf4VyddKJJTbILk9oziWY2yGCs/sn4Z1MRLijmtEOigtYEnVze2trAehBrroYTR7NjhIG9Id8+H4fDDHzVvsmDcj3zr8FovHeEpioJIJPhkW19CR5ML6XB1B7EA1hTVD6eVsrMx1bwOqtSLiyWuVcfi5BJh5J4VmwzdNg0N2dR8EotMLhh5AAEEVY10MDLSsaS1+Is7I6j2cx45WWDS44XVimHxUc5HWhtML/ANg1sy6HTraEi2pOug7VHL4Hx+ycP1DL+3rFe2IKsBh8X/jwf+nb/nVo36f8jv7h/issVU4fATOcRh3ljykkkCIhmWUZiVJkOUXLIDY/AfkM6rsZYgd04i3tZWw/L5+a1PZvtLDr81leIhKMyNa6kqfmND/GuDe0scWnRcQ9pY4tOY+S+KxWK4KIu0RBoiKIuWois+AYts7YaEff4kCNXFvukJvK9j/q6epK611f2ZpBd9XKO4z3nRoPpfkrrY47zsPNbDwXhiYaCOCIWSNQo9bdzbuTqT3JJqbUTvnldK/MrpALCym1pXqKIvDHYRZY3jcBkdSrAi4IPodKzjkdG8PbmF4RdJ3KUUqF8DLipElw2iBBGQ8OnTe7Q72IDanWx0vareuMbrVLIwWvzvfB2owdlqMvcsG3yur7HcDkkQqcXP2IOWHRlIZTpEL2YA272tUGOqYxwd2bf/LI4H8XBZFvNefDMLLLEjnF4gEjxLaE5WGjpfo7hgQflWUz443lvZt5e1lofa1GKAE6pF+0fCMk6ZpHkzJfM4QW1IKjIij11/lbmdsvDpGkNAw0vxPElc7tkEStPL5pRHv377VUKnXthcM8jBIwWY7KNzYXt+hrJjHPcGtGKzjjdI4NaLkrS+U+T3hUu8skUrXBEeRhluLXzo2txfTzrpNnQinaS9gcTxvh6ELptn0JgaS72ilDnCZ1kaAyM+SR21yfja9/AosSLXB9PlUXbdW2WRrGAAAC9r5+ZPQVbtae7+zBwHXQ5BL3v+Pv5/lRKoR/GiK55e4jFh80hM3W2TIIyv1LhrE+YGgvrqasKGpipyXubvHS+XuIKn0VTHBd5BLtMrdeSqeJY4uXllYknVmP0/pp/nWqCGetqGxMxc7LrlmornyTyY4krS/su5dbDwtPKPvsTZvMolvAl7Ag9yPP1vXbVr442spIfYjFvF34nZnM9WXW0kAhjDU71XKUiiKPxDBpNE8UgukilWFgdD8wRWyKV0Tw9uYXhF8EicHOJDvgutGJsEVaDPGSZI8pUeISWN1JVtCQHXXNqLuoEJaKndO7Jfescj4W44jHGxwstYvlwTVhP2mRFdZ4crC+uHa/yP3+hB0Pyqrf2DHFpYcP1D/FZ4qJHhsVFOR1oAJhf+wa2dd9OtuVtcnfLW0vgfF7Du7+oZH/ALePxXliCvnmODEjCTZ54SoibMBAyk6diZjb8jUCsdAYH7rTex/ED/8AVaKwHsH+BWQe/fvz2rjlxqm8H4ZJiZRFGLsdydgL2JPoL+tboYXSv3WrfT07p37jVqfBOXJcKhSKaGxNyWgYsfK7dYXsNNhXWU0dNDGGhhvqd4Yn+1dZTUzYGbrV88x4fFHDuhng+9KxD/q7adVlj1PW82vf9DU+kfTiUO3HYY+0NMfyrc4GytP2fFdpoP8AgN/zqjb0GrXf3D/FZYoMOKGpng/4Df8AOpvQfld/cP8AFMVQSxYpsPPierHeSM5csLBumoJjCnqXUtfNqCQWO4AAyr3xMhdExrrgH8X4tfw42y0wHio9Rv8AYuIONispZWdkij1llYIg03OmY+gGp+XlVHsHZgq5zJL/AMOPF2djb8PiesVy1JTmaQN0W6cs8ETB4dII9Qo1YgAsx1LG3c/yq7rKp1TMZXa6cBoAuwY0NFgrSoyyS5zPwiUumLwmUYmIEZSABMhsTEzbjbQ9j9LWNHUR7pgnvuO/8TxA+PJYOBzC9eGcTjx8GZLxyxv4kb44pFOqsDrYi4voSrdjthPA+kks7EEYHQg8Os+K9B3grTBYrNdWAWRfiXt81PdT2P7jcVEey2IyXoUfG/dSib8BXJKf7oW7I58gCWB/2gSQFrazvs7PW9x52BHicLeHNDxWZc98P6WLYgeGSzjSw13t5m+t/M1ym0YtyYniuT2rD2c5OhVNHgi0Ly5lARlWxNmJa5Fh3sASfl3qM2ImMyXwCiNgJiMtxYHqyOI4kSSu4XKGJIXyHlpXk0ge8uGC8nlEkheMLqPatS0rlERaiLymmsVVVLu5siL8THyA/LWrXZOyZdoSlrTZjcXOOTR9TjYarfT0753brfVa7yNy4+Hj6mIKNiHUA5VAEajaNSBqBckk7kk11VVLCGtgphaNuXM6uPMrsoYhG0AJpqEtyKIiiIoiW+beDO+TFYZb4uCxQZsolQG7QsfJhe22vperGhqWtvBMf5bs9bHRw8PgsHDUZqfy7x6LGRdSO4IJV0bR43XRkYdiD/CtFXSSUz9x/kdCNCPFetcCF9wfcyFD/ZysWU7BXYi6D/aN2+ebzAGDv5jb6j4cfLL0XuSVftXw5MUL/hVip3v4rW+nhP5iqTajSWNdwVNtlhLGu4FZzFEzMFUFmOwAuT6W9f51StaXGwXPMaXENaLlaNyLyi8T9ecWYDwIbEi4+Inse1vnV1Q0bmHffnwXQ7NoHRntJM9AnjENZWI3AJ/SrM5K5dksAnmLsXbUsST6k3J/f/npXJOcXOJOq4Z7i5xJ1XALnTc+/fncV4FiFNxHC3SISsCAzAWtoLgsLm41Nr2A21OXQNLko3xwCZ+FzgNbcfDocpUlK9kIkdrp18FB9+/LX35RACTYKKrzkPlz9vl6kiE4SLYk2Erjtlt4kGt9rnTUZhXd0VE7ZEJe8jt36WxY3x0ceWQ52K6DZtCW/wAyT0W0AVDV4u0RFERRFQc1cFkmCTYZljxUBzRMwBDCxDRP3yMD22NjU6iqWRkxyi7HZjhwI5hYuF8RmoPLfMCuWzKYmL5ZoWOsEhFgR2MblTZv7x73Nt1XSFgFjcW7rh+IfUXGHDkMcWuTHxDCdRbXysrBlbyKm4+h1B9Car4pNx19FmRdVvEJWxGBlyraRo3Rkv8AC63VlvpezAi9aq2Eta5gxuMOYIw9y0VAL4HAZkFYuiXIHrby/wAtTXJAXNlxgBJste5N5X/Y1ZnYNI9gbDQAdh5/OwroaOk7AG5uSuroKL7sCSbkq2wXGoJWKJIucEgobq9xv4WsdPlUhk8bzYHHgpUdRE82aceGR9CvjFfeYmJPwxAyt/tHwRg9iLGQ23BVTp3ms7kTnccPLM/IeBPlt1VnUdeqrx/37dFfgBBlbtYG/THmxtqOw33AMiP+WO0Oeg+fgNOJ81iccF3mHjEWFhMkp0+FVXVnY6BEHcmlNSvqX7jPM6Aako4gDFLnIHKhgL4mdQJZfgj0PRS9wgbfMfxG+th5XO6d0EMQpaX2BiT+Z3E+GQ5eNhGpaVkAO6M07VBUtFERREu8a5dYynFYVxFicpBuLpL5LIPQ9xY+tib2FPWAM7CcbzL+Y8OrLAtxuFXLzQp8OJQ4PFp8AcErJoC3SZbiRdbZRrtcCt7tnuHehPaRnUaf1A5eOXBeb/HAq1w/NWHeysJkdgT02glD5QcubLkvlv303G1RXUEzcRYjiHNtfO172ust4JS5rWOSKyrP9yFEV8NKLq5CiI3jFiDYAfnUTaWy5apu+zd38cN5umZ9rXP4Kt2jS9vHduYy+iTZcy3Qtsdg11uL66Eg6dxXHHebdh6+S5d2827D18la4LiMWGlZooxMjJlHWABBNrm1jexG/lUlk0cLyWDeFtVMjqIqeQlg3hbXRU3v51DUBdoiMHDLO3Tw0TStsSuiJpcFn+Ebbb76Haul2f8AZ2SQdrWHsmc/aONiA3MeJHDQ3U+m2fLMb5BapyfyUmEPWkPVxBUDMRommqoOwJ+tXMlQxsQp6du5GDlqebjqV01NSR07bNTZUNSkURFERREURFESzxzgEgnGLwZC4jRZEZiIplGwbQ2ZdbOBfU3uNKsaarYY+wqMWaEZtPLiDqPSywLcbhQoOd8PMXgljkinj+ONyisljYMrMwDdjcX0NZ1Gz30zBOXt7M5OubeBww81iZWgd7DxUDGc54afDyQzLLc6AhVue6t8eUEHS5Nri+1U9Q+jlPZCVtnZnGw87eYsCoE1bSytMTnZpZ4dg5MJNBPOkixhg2eMq40v+JWy2JFjrsTa+pqlp6V0cu89waBje+BtoLceBtzsqiGF9PK18tw0ajHyw4rS8DzMsy5ooZpF816emttQZLjudR2rpI2RyC7ZW+/6Lpo5mSDeZiFIbirHT9lxBHfSP+Mmvl9fK9s/u7f+o33/AEWd+SVsfj+GJIwmwrI99RkXy38DkD+lVFU2jhfuusTyB+g65qqndQxvs9uPh9MFBbi3DBIuSEoo1LZPFsQFW7eH/at8rbjCGqoYzvgd7TD38/BamVVA14LW48bLx504xFNhEMBAhhcmQNo4J0VtTdgSxubk3Ivvr7N220y1lON5xOWR5crW8hhksK6X73EOxFwDjx5eWOKqOVeTZcfkkkvFgzruRJKOwAt4Ua513tsLEGryjoYdkEveQ+fTDusOup3nD087hZ0OzN0iSTNbJhcMkaLHGoVEACqosABsAKive57i5xuTqrzJetYoiiIoiKIiiKg4/wAtCZ1nifpYhAQHtdXBHwSL+JToD6eoUifS1piaY3jeYdOHMHQ9cb4ubfFUvCObGwo6XEx+z5AoV2DMkhJN8kguCBbQHxW1NS59ntnO/R9++gtceIw9RhfJYB9vaVpjONxROZl6xVgBIow8x0W9nFo9CATcnQgKL6CosdNJI3sza4y7zfTE/wCvVZE2xSpxfgEEsrSRSzKGa9jhZyLnXwkJ8Ou/neqabYMjn7zXNGvtN/yVRPssPkL2OtfkmHlnmQKgixEoklBNunHK7WG+cCO4sfDcgdgdd86Jsj7xuc0ub+oD4kXPhpipdHMbdnI4Fw4cOa8sYmCOI/a2GIDBc2UQTICwPxaoPEbgWO/51I/g5dNv4X/rb8j6rJ1JEZu2N7+an8N4zDFG0kxdXkbPITDKApayqpJS1lUKt/S9Satm6N64DWj8zfrmTpnjZSHSNY0ucbL7m5rhcWgZ31szrDI4T1IVCSfLt3OgrGCASDeu0j+pv1w8M0bMx4uw38MVBTmyBFMGDWTFTKTmjVWDBmZizSM4VVu2a4JGpsLXAqb/AA+V57SoIY06ngLZAXJwtx+K93gMBipfCOXnaVMXjWEk6rZEH9lDe9ygO7EWBY66G1r2rVPWNawwU4s05nV3jy5fFehuNymWq5ZooiKIiiIoig8Y4PBik6eIiSVPJhexta6ndTY7ixrfT1MtO7ficWnl8+PmvCAc0sYzk/ERhBg8WQiG4jnBcDQjwSKVdABayqR+K5IJFWLNowSEmojxOrcPUG4Pj4WWBYdCvTD8ZxscSx4rASzMRYtE8cgYW1LXEYUk/hA2/Xx1LTPeXwzBo/UCPT2j5pc2xCrZ+YMIQyT4XEOQlhnw0hkUj/QmQKbkHZ1JHr3OufYpmG8Nw3/U0X5jgOXPJaZY4ng7zb+XuukILI7WTDYgljZV6Tjc6LmZQPS5Pzqi/wDStVvXe+Nrb574Nhxtmfiub/htQ52DbeascPytxGXMFwvTK95nCjW9rZSc1ra7dqkRfZ6ijcDUVG8ODAfO97WvpmpMexnk984Jm4T9l19cbOZNRaOH7uOwI0JPiINiCNN9O1rGKajo7GjhAd+d/edrloLaG18MVaQbNhixtc8Sn3hfC4cOgjgjWNR2Ub6WuTuToNTqajTTyTO3pDc9dWVgGgCwUytK9RREURFERREURFERRFUcxct4fGpknQEj4XGkibaq+42Hz71KpayWmddhwOYOIPiNVg9jXizgs24t9nWLgDNA4xKDZWOSWwF9wLeltzfcbD2ei2XXOBIMLjmW4t9L4e4C2SqZ9kMdiw2S1ip5IwUnSaIIdeopyA2A0YXW5Gmnl+VZP9ma0NAgc2Vum6ceeBsbDjkqyWiqWDdOI5KRwfj7Qkvh5gCRlJBBH1B0+tv6Vrtn7Ro37picCRwJ+oWmJ89Me7cE8l64zmGaW+fEMQxuRn8O9xpew18vpWuSGvfmx/8Aa76JJUVD77xOPj8FVJj0c2Ruox2VAWY28lXU2Fzp2v61NZ9mtpvPeiLRxcQB5k8cvFeNpJ3G26Vd8H5Xx2JsY4eih1Ek2gtcgHIPEb220IuNxVkz7P0dPjVTbx1azw/McMCc8b20VhDshzsZD114p75W+zqHDkS4hv2ibT4gOkhsNUTzGtmOutWElcxjDFSMEbOXtHP2nZnPLJXUFLHCLNCdgKrlJXaIiiIoiKIiiIoiKIo3EeHxToY5kV0PZhcehHkR2I1FbIpnxO34zY8l4QDmleXlGfDpbh2LeEX/ALKUdaIC98qZtUAudr30vVia+Ke/3qO5/M3uu8TofPJayw2s02S7IeOYcZSnUBJt0ch/RlGUHyv9Kjz0MMzrwVO7ye33XAx8bBQJYqwew/1ASkpxEEl+jiY5E08MbErcf3lBGoPY+hqrH2Yq2u3oZIyNDvgeOBsfXyVQKCqifdoxGoV7i+cMdMI06UoysCCMO4zMvw5iy5dyDsB56VObsvabGkb0Qwz3wTbU2v1opzpNoOaBYDnh/pfWLwfF8acskEgy6/esqR6bWyXGbXy89awdsaFxvU1QLeDGkm/gbCy9koqqc2ldh1p6q65f+zudQ37Ti3UOtmjw5KKbjXMx37i1rG/apkb6CjP/ALSLH8zzf3Cw4WOYU6moWQXsTjzTvwbgkGFTJh4ljXvYan1ZjqT6mo9RVTVDt6VxPWnBTQ0DJWFR16iiIoiKIiiIoiKIiiIoiKIiiIoiKIiiIoiKIiiIoiKIiiIoiKIiiIoi+JIw2jAEeovXocRkirMfyzhJmDS4aGRgLAtGpNrk229TUmKuqYhuxyOA5ErEtBzCj/8AQvh//wBlhv8AhL/Ktv8AFK3/AKrvUrzcbwVxHhEW2VFFtrKBaoZkecyVnZe1YIiiIoiKIiiIoiKIiiIoiKIiiIoiKIiiIoiKIiiIoiKIiiIoiKIiiIoiKIoXF5pljP7PGskp0UO2RAbE3drE207AkkgaC5BeFJE32hyrhoGkigw+ImkdCk8rLGOm2UkMiNoToGNl0OuopgvL8Ve8R5oMFlk6YeKAT4mxYqqlgngYgXBOY5t7JquoovVznnmObBwRzQRLMCTnUnKwRY2kZ1uRsiN4dzpaiYrw5g5yMYwhwyJKMVJEpdm8MazHKjWHxG4OgP4TtvXtl5e+SvW47hxOMOZR1dBlsbXKlgua2XNlUtlve2tq8Xt1ZUXqKIiiIoiKIiiIoiKIiiIoij4+dkjZlQuQNFBC/Uk7Abnc22BOlES9guazLh8G6hFlxtzGrXICqrOSbbnKALX3N9QDReYrwPPUTRpKhTIIEnmuTdEZ8lhp2IfXX4CLa0QL3565jmwcUU0MSyqWPUBOVlRY2kZ1uRchUPh3NExXlx7nAxnBjDqkgxUkalyfDGs1wjWHxkkNoDplN7XBr2y8vfJXn/x7D9f9n6o6t7ZbG18ubJntlz5fFkvmtra1eL2+NlZUXqKIiiIoiKIiiIoiKIiiIoiKIqbm7jYweFebwZgQq52KrdiBc5QWsBdiACbKaLwrvLnEJcRhVmY4fNICUMTNJFYjwklgp33FhbaltCmipeVOdWxEeI68QimhysEDXzpIoaJgbk+K4vppcDe9eBAeK+uAc7I+ETE4zLAXeVemoaQr0WYOSVBuAEJLWCi411Fem10vbNNyOCAQQQRcEagg7EGi9X1REURFERREURFERREURVnMUGIkgdMLJHFKwsJHBYIDuQo3byvp89qIqbh/AcUkCQOcG0QUo0QiPSCi2QoGudPxK+bMbG66gl5ZffEOTo3CqtsjQDDS5iczRKQVAI7jxDt8ZPai9VrxLhzO+HKhMkTksGJvYxvHZbA9nO9tqLxK6chNHh4IYXX7rFriLuXICxuTHCtydApC302vY01Res/K2KfFx4hngPTxJmAHUUFOmYghS5UuFN+pudBsBRMU70XqKIiiIoiKIiiIoiKIiiIoijcQR2jYR5cxFhmvbX5a0RLXC+U3iwuCRjG0+BuI38QQhkaNrjfVWv31Aoi+DyHEsaxRhem0CYebMWJZEfqaa7klwdR8d76AU0XmKveKcOaSTDkBMkTMWBJuQ0bR2Fh5PfcbfkRLEXIjxYfDQxOp6OKXEEuznSMnpxLe9gFIX6UzKL1m5WxTYyLEs8H3WJeWw6i3RkMYTJ8IcKb592NthRE7UXqKIiiIoiKIiiIoiKIiiIoiKIonE45So6JjDBgSJASrD8S3Gqkj8WtvI0ReHB+FjDxFECAsS2VRljDEbKoGi6fvPeiKgwfJeWbCTsVD4bD9JlVnCyFLdEnYWTxn4d29BXt1jZVH/QTFnDNhmlw+QpiFBHUVw2JkLlswIzKAbdM6Na57W8XuKfOD4d44Io5MudEVSVvlOUWuL662vai9UyiIoiKIiiIoiKIiiIoiKIiiIoiKIiiIoiKIiiIoiKIiiIoiKIiiIoiKIiiIoiKIiiIoiKIiiIoiKIiiIoiKIiiIoiKIiiIoiKIiiIoiKIiiIoiKIiiIoi//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xQTEhUUExQVFhUVGBwaGBgYGB8YGBofGhodGxoYHBkcHigiHR8lHxwcIjIhJSkrMC4vHR8zODMsNywvLisBCgoKDg0OGxAQGywkICQ0NDc0LCwsLCwyNCwtLCwvLC8sLCwsLCwsLCwsLCwsLCwsLCwsLCwsLDQsLCw0NC8wLP/AABEIAIkBcAMBEQACEQEDEQH/xAAcAAACAwEBAQEAAAAAAAAAAAAABgQFBwEDAgj/xABKEAACAQIEBAQDBQUEBggHAAABAgMAEQQSITEFBhNBIlFh8DJxgQcjQpGhFLHB0eEzUlPxQ2JykpPTFiQ0Y3OClLMVFzVUdLLS/8QAGwEBAAIDAQEAAAAAAAAAAAAAAAQFAgMGAQf/xABBEQABAwIDBQUFBgYABQUAAAABAAIDBBEhMUEFElFh8BMicYGRMqGxwdEGFEJSYuEVI3KS0vEzNFOCohYkssLi/9oADAMBAAIRAxEAPwDcaIiiIoir+NcbgwidTESLGp0F92O9lUasfQVIp6WWoduxNv8ALxOixc4NFykLif2myPYYPD2F9Xn0vvbKim+umpI76VsmOz6MltTLvO/LHifMnAEcPQqsm2tCw2bieSq+LtxRUSTE4qWM3ygIViJ8yUXcDzqLUbbEHeipWBv6yXHlqLcxiotTWVcbd8gNHPNQxyHE+HkxU7/eEGQBnzPJ3LMc2lyazb9otrCEyCQMAyaGtwHDL0WLW1BhMz321AsFR4LgaBi8QKPGM4ZXKsuX8S3O43+lQ2fa3aslw94c3Vpa2xHDK/p6qBFV1LjdrssdFb4fmDHRXMeMlJP+LaUaeQYaetq9i+0sL3f+5pm2/Rdp56m/IYeK3x7ZmB7wBTNwr7TpFuMZh7i4tJh9RY2+KNjfTXUE38qs4f4fWkClms78smB8iMCeWnFWkG1oZMHYFPvBeNQYqPqYeVZF72OoNr2YbqfQ1qqKWanfuStIPWXFWjXBwuFPqOvUURFERREURFERREURFES7x7nXB4UEPKHkG0UfjkOlx4RsD5mw1GtT6fZs83etut/M7Aep+Ga1STMjF3GyUMb9p87X6GFWMA6NM9yR5NGnwn1zHb1rTNNsumt2kxkPCMfBxwPMYFVsu14m+ziqefnbiLsW66R32RIlZRp5vdjUR23NnRm0dO544ufunws0EW81Edtl9+63DmrDgHGOJ4p2RcdHHlXMS8KAbgeXr+lb6fbFHMSBS2txkd/ipNLXy1DiAALcT+y+/wD5hY2KQrJHhpVQlSFLRs1tAcxJA89qfxDZDnbhMjDxIDgPId48B70/i7WvLXty+SveC/abh5CFxCPhnI3fWLvtINh6sF3qb/DxK3fpJGyjg097+3jyF1OhroZcinPCYpJVDxurqwBDKbg3FxqPQ1AkjdG4teLEcVLBuvasERREURFERREURFERRFD4rxSHDRmSeRY0Hdjb6DzPpW6CnknfuRtJPJeEgZpA4v8AagW0wUBOtupPdUIvuqA5zcX3y203qRMyiojasl71vYZ3jlkT7I01xVbPtSGPAYlK+L5mx0vx4uRbEkCK0dr9rqPENt9fzqul+0VPG61NTttxeS6/lcWPgSFWSbXlJ7ot15KjxWASVi8uaR21Z3Ylm8rm/l70rV/6v2m3CJwY3Roa2w8Li/qVEdXTuJO8viLhUSsGVLMpBBDG4IOhGuhvXh+2G1Tg6QEajdbiOGS8FbPnvfBM3DcdxPxPDiMS/hJJcdVLC2tmFr38td63xbf7X/i0rC39F2H1ufTirCGvq3Yhtx14q34L9pk8YtjIOqAP7SD4th8UbEetyCO2mtTopNmVhDaeUscfwyYa6OFxwsM1Mg2tE7B2B59WWhcC5gw+LXNh5VcDcbMvoynUH51hU0c1MbStt8D4HIq0a8OFwrOoyyRREURFERREm84c6dAvDhl6kyjxt+CHN8Oc2Op7D5Gx2qc2COGD71VEtZoAMXeH194UapqWwMLj7lmEzvI/UnkaWT+8+ttACFHYaD12uTXP7R+0E1QOzgHZx8G644bx1PuzsFylTWyznHAcFN4TjhDIJCgcr8Ib4b9iflrYedtexpYJRE7fteywppmwv3yLkZL1xfGZJpkknPUysDlOi2BBZR5A29d6zfVOkeHSY20WclY+WRr5MQNOuKk8d4rh5UVYcKkBDAllIudCMvwjzvvWypqIpG2Yyy21dVDK3djj3T/v9lSe/wCtQlXooi7eiWXIWkifqYeV4ZP7ybNoQA6nRwL9x+VdFs37QywARVI7SPg7EjG53TmD0QcFMpq6WA4G44LUOTeeFxTdCZRHiAoIAN0lsPEyG3bup1q9fBFJD96pXb0d8b5tOgcPnkuopaxlQ27U41CUtFERREURFERRFC4txWLDRmWdwiCwuddTsABqT8q3QU8k79yMXK8Lg0XKyfmPnbEYovGl4MOSQLaTOARqW/BsdvP617VbSo9n92G0svHNjf8AI5cueio6vatu7FjzS3FCqg2Fr7+ZvuSdyfU1y9btKqrX707yeA0HgMgqN8j5DdxurHh4g8XXMoN1y5Mu2b7y+b/V2t3+lRouysd+/ktkPY2PaX0tbr0XjjunnPRLmPTLntn2F75dNwbW9Kxk3N7uZc1hLub57O9ufgvD3/MisFrXPfv3++iLpNZMc5jg5pseIwRe/B8fLhHL4Z8p7odYzte69iQNwN9ddK6el+0jpAI68b7fzfiGeuF/M5YC2JVjTbSkiIDsR1ktS5P52jxeWKW0WJ1vHrZrbshO4123q0mpW7nb07t+PDEZi+jhoV0dPUsnbdpTZUFSEURFERREURFESpzjzomDIiRerOwvlvogtoz/AF7dx9Ly46dghNRO7djGupPBvPrjaNU1LIG7zlk2KxM07dTEytK+4v8AAm+iLawtci++nbaqfaP2gfLeKkHZR8vadl7R8r2GAvrmuaqq6Sc2yHD6r7wzAOpYXUMCR5gHXT3vXPtIDgSokZDXAnIK+5r4lhJRGMLCYyCcxyhb32GhN+5+tS6uWB4AibbyU6tmp5ABC23lZVHCpY0mRpUzxhvEt7XG36HW2xsB61GhcxrwXi4UOBzGyAvFx11zWlcI5QwUlsQoZ0cXEbNdFPcEDcg3BBJA1FqvIaODeErfJdFT7PpnEStGB04deKmcK4Fh0eSExLdGLrbQZJGYqbA2FjmXz8F9NKvpamUta4HA4eYz9c/NWTWNbgAkDnbgH7LOSi2hfVPIeab30P79q5DaEJZKX6O+JzXL7RpOxku32Sl2MsjZ4pGik7Omh72DaWbfY/Opezduz0ncf/Mj/K7EaezqMtMOSj09XJAbtOHBaVyZz51mTD4oBJiLK4PglOulvwt6ed/S/RmKCpidU0ZJaDi05t+o58PO3TUlayoGGae6gqaiiIoiWuZuKyl1weDZBiJAS7kj7hBYGTL+JvELAdyL2BvVlRwRhpqJwdwZD8x4X0HHztwWDicgu4DgkWGi/Y4VDNIC0ryeIvfR5ZCfjYnYfuArXUzOqyZZvZyDRlyA4DrNeFjbbvFZbxQRdVhCGEYNlzG7aaXJ9SK4eqLDK4xiw4daLjKrs+1PZCwUSo6jpl5V5W/bI5H6mUqQF0uL2uSfSx7GrCkohOwm9laUOzxUxucTa2CXGWxI/WoDhY2VY4WJC9sFg3lcJGuZjewBA2FzqTbt3tWccTpHbrRis4onyu3WDFe+BTDmNzK8iya5AqgqdNLk7eKtkbYSw75IK3RMpyw9oSHaKAD/ADqOoqnJwfEHLaGQhgCCEJBDC4OYaDT10reKaU2s04qQKSY2sw4/NWGP5FxOaFSFDSP926tYxuqlwSbXB8J2vtXQ7IjraKR00Rba3eaSbOaTa2XPyVnDs2qheHNI9f2WgcscWlzvhMWU/aYgCGUgdaM6CYIAMpuCCo2IuNCKu62nj3RPADuO0/Kfy314g/O66FpORzTHVcs0URFERRFB43xaPCwPPMcscYuTa+5sAB5kkD61vpqd9RKIoxcleEgC5WJ8c41LjpetNdVX+yi7IPM+bnue23naLtXa8cMZo6I3H43j8XJv6eeueVr8xtCvMp3Gez8f268Ynv37/Tbk+uuv3q+uuv3Pf9f4/r6URHvzHv38vEQfff3/ABr1F7S4Z1RZGUhHJyk98tg1vMAkC+2486yLHBoJGBWZjcGhxGBy5r4ilKsGFrqbi4BGnod/rvrXjXFpuF4xxad4addcF94zEGR2chVzG5CjKoPoNbef5+tevdvuLrei9kf2ji6wx0HXXovA+/fu31rFYL5kS9iCVZTmRl0ZW7EW9n99lsvaktBLvsxacHNORHA/LgtsMzoXB7VqfIfOX7T/ANXxFlxKi99hKo/Gvr5jt+/q54oZIhVUxvG7TVp4H5H9wOrpKxk7LjNOtQVMRREURFESn9oHNRwcQSHK2IlNkUnRBY3lYeQtt3OlTKaKIMdUVBIjZnYYk5Bo5knwGZso9TUNhYXlZGiG7M7F5HN3dtSxO5P8u3y1rmNq7Wkr5ASN1jfZaMgPrz1XIzzumfvOX379aqlpR79+/wCBBOuuvmrDg/BZsS1okJF7FtkG17k9xfVd9b23rfDTySnujzUinpZZz3BhxTbB9nyv1QszXjIQEgWLZQXJHlqLa+d/W4k2OxrG943Ivy6/ZXH8GZbBxumrlTl0YNCC5d23OoUfJb6fPepFLT9gzdvdWFFSfd2bt7nrIKZxDwTQy9iTE3YeO2QnzOcBQO3Ub1qwj70bmefpn7sT4KWc16ca4UmJiaKTY6g9wexqJLE2Vu65ap4WzMLHLHuK8Akw86xSaBmAWT8JF7Fr9rbkHb8q5yWmdFIGOOB16965SakdDKGPNgddPH69Xh8e4YsUhiEiygWIdCLXsDcEHQj5/lpUumq5dm1IkhdcjPgQcwV5K00s3cdcjUJ/+znmxpr4XEsDMgvG5NjKvqP7y9/O9/O3VS9jVQirpgQ04Ob+V30Oi6ShrBUM5hPlQVOVfx7iqYWCSdwSEFwo3YnRUHqxIA+db6WndUStibr7uJ8l442F0u8s8PxUCSTyJhzLiGMsjNIVKi11TSI6KPXcsdLmrGsmglc2JpdutwAAz4n2sz9BosGgjFR+J8ZngheeRIg2JsFAlYSKlrJYGMai5btYtbtVZtGemhj3N52FxkM9T7XQCi1lT2ERcczzWck1xC47M3XL0Re+FxbxnNG7IdrqSp131FbGSvYe6SFsjmkjN2OIXiff+da7rXe6tOXGHUKAN1JEKQlWy5HawDEgg23v6HapdIe+W6nAeKnUJG+W47xFgcrHjf8A2vXEpHhWmw8sKyyA2EnUZMt1GoW1jY2OvrWTtyAuje3ePHyWTxHTl0T2bx45ZhU1QlXrTuT+MzSwIkS4c9JQpDSOrWAADW6ZFjbsT5V11BLSyQtG864FiLDP+7Jdfs+obLCA3MCx8lc4mPFSKVaLD2P/AHsgIPYgiMEEaEEEEEflPYYGG4c70H1U7FLXFsLi5Y48QI4f2jBOSSsh6j5NJEsYrL1EswHbMp10qyp5KeN7oiTuSDUYC+R9r8Jw8isDci/BOHA+KJisPHPH8Mig2vcqe6m34lNwR2INVNTTup5XROzHV/A5jktgNxdTq0L1FERRFn2M4iMVjGmYStg8GLoUVijzLfNIbDUR69yL7agirtzBSUZaS0PfncjBnD/u+GeGK0PeMXHILOwNvp79/pXzVcV1116o/l7/AJ0RHv378jXiJh4By4ZkLyCZQDZcsRe9hrfXTtV3TbGfI0Oe4NvYi50KtqTZhkbvPuPJMmP5Zw8mS0WJRhbqMsJs5PxaXsp0/DoL1Ok2NG6xDmjzz+ispdmQvsRhxtr9F485cPedIEw2HmCwqwsyFbCygWLb6A+zUfadC8MZuWIGgN+slp2lSve1gibgP2SlgOBYiXVInKhsrEKdCN/Dvpt/lVbFs2eR4aRu31OAsRfr0VTFQTSkd2w4lW3CeWHQM+IgnOUApGi/FbXxNsB2I3+tSotlkMdJJY2vgDibcOXx5KXBs5waXzNOGg1XnDxeGRcsuBUhL+OHMjIuguRrmP8ArMe/5xWzRvFnR5ajQdcVrbURSCz4stW6Dn+6+cZy71AJMEJpY3OgKEW3v49jYi3bXX1qQdl9pH2sLhbgTY4ac1lJs7fZ2lObjgc0v4mOWGQFSY54Wup2ynY33FiCR9fLWt2xdo/cKgsnF434PFr4aEcwbHDQeCiwSvpprnzW28r8cTGYZJ07izr3Rx8aG4Gx7996vayldTSmM+R4jQ+a65jw9ocFbVFWaKIo3EsckETyyGyRqWJ22+dbIYnSvEbcyvCbC6w/jbSyYh8ROhR5gHVW3VCPAuw1AsD6i24vUL7R1dnNoo/Yj1F+87U+WNuV+NlzG1ZXul3Tkofv378vnXMqrUhcBIUMnTbIBq1jl10Gp9f3GsxE/d3rGy2CGQt3w02V7yzyjLiV6vhCBrZWJXPb4tQpI8r696n0FE2Y70pIbyzPwwVhQbPM3fd7Px/ZaNhosRGoWODCqo7CVwP/AGfrXSNjpWizS4f9o/yXSMYGCzQAFF4C+L6VxHhzmkkJJle7Xkaxv0trWsddAKk1Ip9+13YAaDgP1cfevRdWAkxn+Hhv+K//ACq0WpuLvQf5LLFReJxYuSMgphwR4gwkc5WU5ka3T1sQDY72rbEadr7gu4ZDI4HXVeG6+8FjMXJGkgiw4DqrAdVzbMAbX6Wu9Yvjp2OLd52HIf5JcpS5649IjdGSHDl8lw4+9KhriwDILNcX/KqLak8THBkYvhm4D3YlU206rccI90E2zONr8EhH3/L+nz+dUC55fD5gVeM2kjYOjb2ZdRfzB2I71d7C2n9yqLPxjf3XDHI6jmNFIpqgwSBwW5crcdTG4ZJ0BXNcMp3VlNmU/X9LVf1tKaaYxk34Eag4grsWPD2hwVRzDbE4/DYQrdIgcTKbi3hukakH4hmNyLaWU3qXS3gpZJwcT3R54k8sPmjsXAK6434+nD/iuMw38CeJ7jurWEZ/8QVCp+7vScB7zgPMZ+SyPBZXzdxAzYuUnTIxjAvsEYj9Tc/WuQrpTJMb6Yei4/aMxkndfTD0VNURQUURAPveiLgHv+n50S6+kYgggkEdwbHT5V6CRiF6HEYhcZrm5Op3vrehJJuUcS43OJRavF4p3A45XnjSEuHLCxU2Om5vttc1Ipg90gDL+Sk0bZHSgRk35LcI1sALk2Frnc+prqQLLtQLCyrox08Sw/DOLjyzp8Qt5lbG/ktqknvwg6t+B/f4pkVS8sAYbGYrBBbIbYmHa2WTR0sNgHBsLeZqdW3np46knH2T4jI+YzWDcCQm2qlbEURUHO/E+hhWysBLMRFFfu8hsNNyBqTa5ABNTtnQdrOLjutxPgOsOaxebBeuH4CseBOEQ2HSKFrXJLA5nOwZiSSTpcknvUWuldVOe4/i93+tFrkj3oiwahY7g8IGlEcjiIXIZm/Da97je+lgPOw865Bkd37rjZcfHEDJuPNuPkmnl7oTTfs0GHjKFWYyTrmlvbcEaAA2AFvM/Oxg7N7+yY0EY4nNWlL2Uj+xjYCLHF2fuw/ZSuReVXXEGTERlRF8IYaM22YXGoFif92sqKjLZC54yyWezqFzZS+QZZJ35eH3ObuzOT6nMRt20A2roKn27DIAfBXzclZVHXqpOYeZocJYSXZm2VbEgeZudBUaeqZD7WaiVNZHT23szos+xvO0pV0hHSDuXJvdwW8RUGw0vtoD61W1O1ZJRYC2AHoqSfa0jxZgt1x8VFwXOOLja/VL6i4bxAgdtRpfzGtRmV0zTcm/itEe0qhpuXX8Vd8r8VwsuLLOjJLMuWykdIkizHLuCbdy2/1MylmhfKSRYn068VOo6iCSckghx9L69FOfKuHWOAxrfKksqi5ubCRquBTCnAYDhYH1xVzTxCJm43IJe+1AQiJL262a62+K34j8vnVZtMR9nj7WnzVZtgR9mL23tPmlv7L+KCDGPAz2TErmRTa3UTRrXsbkHbUmxJq+pJnV2zA63ehO6T+k5eljwAFgE2ROXMLDotdqIrlFESpzi3XmwuBy3EzGSTbSOKxINzqGYqpWxuC1Wmzx2UclTf2RYeLvoLkHQ2WD8SAoHM/BxiYJ5x8UTt0rnZIrI697gsjsPUg6aiqTa1Mx8YNu8Be/G+PwIHiq/aNKJYi/UfDh9P8AaS+XpsMhd8QjOVF402UtfZv03uLX0OlUFMYRd0mNsh11a6oqR0DSXTC9sh11a6deRuPHEvLFIIwmQZIwLKAPCVVfLv561Z0dT2xc11raDkrjZ9X27nMcABhYck4cOwSwxrGgsqiw7fM/MnWrBjAxoaFaxxiNoa3II4liBHFI7XIRGY230F9K3wsL5GtGpWRyXOFYYxwRRsQSkaKSNrqoBt+VJnh8jnDUlBkpVa16uMtwQdjXoNsUVfy9/wBnQb5cyj5IxVR+QFbqn/ik8fmLrxuSyDmqdnxk5YgnqMvlopyj9AB/nXI1bi6ZxPFcdXOLqh5PH4YKq9+x/Coyirnv+nrt72r1E3/ZRxLpYmXDEeGZeqp7BlsrjfS917am+td1Tyms2YyVxu6M7pzyOLfTEZ4C2AXS7In34yw6Jt5RRXxXEMQQA5xHRP8AswooU331vcj0qTXEshgivhu73m44+llaNzJVs/ixi/8AdQsT69ZwBb5dE/mKhjCnJ4n/AOI//Sy1WX86xKuMkCxtGNyD3Lalxvox/j8q5KvaBMbCy5HabWtqDui3z5qi9/0qEq9doiPpRFz350RAFEui9EXaIpPDMa0EqSKbFCD5X9PlatsMpjeHhboJnQyB40Wmvz7hRFn8Zb/Dy+L89rab3+lXx2lDub1/JdMdrU4ZvA48NfoqLiXPwkCZISGRw4zNcaXFjYA7GtQ2yGA7rcSLYqI/bbbd1uKm4rGrJNwvHKgDyO2HYejoxbxbnK0Zt/tHa9dJsyY1FFMzIWDvMED33z5BWsMolYyTinqq9SUURKvFV6/FMNFc5cNG2IZdtWPTiYedvvAR61aQHsqKR9vbIaDyGJHwWBxcAmqqtZrEuaIH65dv9KWIsuUWDslh5mwW/rVHteARVJDcjb1sL+/4rk9pRFs5PHrrxWjfZ/whoMPeRAskhuf72X8IPl307XqfQwdlH3hYlXezacww94WJ6CYjOuTOCCtr3BvcWvpU5veIAVgCCLhROAJbDxX7rm+WfxW+l7VuqTeV3WWCDJfPMeMaHDTSJbMqG1/Pa9Q53lkbnDQLTUvMcLnDQLD55mdizMWY7sTcm3qfelcs5xcbuzXGPe553nYlfB9+/fY1isUe/frRF1WIsQflY+/f5V7kboMDdX3A+bcRhz8WdPESjnS7G5bNve+up71PZtGYEb53gBb6Kwg2lNEcTvDn9VUY/HPNI0krFnbUn9wA7AX0Hy7k1DlkdI7ecok0z5n77jio6YkwvFMGK9GRXJGvhBs9h55Cw+oroPsxMBVugOUrS3zzb4Yjn4KRs+Xs5xzwX6DjfMARsRf86mkWNl16+q8RJ2EmH7fxHEFbthYo4gPMCMzXvbQkvl+gq3kaRSQRA4PJPnfd88rrWPaJTJwfDdOCKO98qKL2tew8qrah+/K53ErMDBK3NfJuHEM00YKOqtJYHwmwJK22F6r/AOFxzvDW90uIx8eSrKnZcTwXNwPWiXOCcrTx4pTKpRIT1GcG4IXyte97arvlJvuL1tPSSMmu7ADG6rqWgljnu/ANxv69fTJSsf8AaLOX+6RFUE7gtm1017aX2/pWUu0373dAss5tsP3rMAsPPr5r7m5/60UsUsWUSKUDIb5QwsSVO9r3tcX/AFqTS7YEcrXvbkRktrNsg4PbbwT7wrjEOIXNE4bS5XZh813+u2lTYpmSi7SreGojmF2G6n1tW5FEVZwNbdYDQCZ7DsNibeWpJ+tSKj8J5BYtWa/aDwl4sS8mW0cpBUja9hmB8iTc+tzbW9uWr4SyUutgVzG1Kd0cxfbA/HXzSt7/AI6ef+XreCqxd9/x/h/OvEUjhGI6WLwstrlZ1UA/9792dvLNeup+zMjnOnp74OYT/bjlzy8FY7LeW1AHFab9kxLcMhkbV5DI7sfiZjI12Y9z6mr7boDa57BkLADgLDALp4vZV7F/2yT/AMCL/wByaoLv+Xb/AFH4NWeqUftPSElDmAnFhlA1KG+57W1t9a57agjIBv3vkqLbQiIBv3vkkefFFkjQqg6d9VWzNmNznPfawqpdJvNDbDBUb5S9rW2At1ivCta1LgoiAaIi3u1ER79miLtEXPf9KIiiKdwXCpLiIo5Gyq7AE/uH1Nh9a3U7GvkDXZKRSRsklax5wK0nn+MJg0yjKY58PkI0K/fItwe3hJHyJFd9skDti3Qtdhp7JXZuADbBNVVq2IoiVeCfecUx8jbwpDAltspUym/mczHXytVpUdyhhaMnFzj433fSwWA9opqqrWapuF4RHDKyK3QnfISLkH4r/O7H9K3VTGuc1xGNgfktZY11rjJI/wBpfF2bEdBWISNRmGoBZvFqNjYZbG2lzXO7RnO/uA5Kg2tUuMnZtOAz8UpwY+VLhJHXNocrFb/Ox176etQGzSN9lxCq2TyN9lxHmmflrniWJ1Wds8RAXYDJbYiwFx6H/OdT7RkD/wCYbj39cVZUm1JGvtKbj4dap545MmJwU3RdXuh2Ommpv5bGrSYiWF24b3Cup3Cand2ZvcLFyPfv3+lcwuOR79+/4URHv3/CvUQffb+vvtXiI9+/flt29RB9+/e/0rxFN4VwhcUzxMSF6cjEjeyrewJBG/p+utW+wnujr45G5tN8fT5qbs+LtJwOGPotj5VxrTYPDSsAGkhRiF2uVB0uSbfWujrohFUyRtyBI9661puAVa1FWSQ+Akthsex1Z8dKrHuyrKqBSe4CeG3lpV3VACaFoyDAfMtJv64+K1tyPinwVSLYq3mH+xy9nkiRh5q8qI4+qkj61IpcJL8AT5gEj3rx2So/tL4g0eFCL/pWyk+QGv62HlVRtCUsisNVW7VmdHDYa4LKD7vXPLlkH37/AFv/AJ0RekE7IwZGKkbEaHb0tbf9aya4tNwcVkx7mm7TYrUOT+clmURTsFmFgCdA/b6N5ir6krWyDdfn8V0tDtFso3XmzvinGrBWqreDbz/+O37lqRUfg8B814F98a4THiYjHINDse6nzFQpoWyt3XLVPAydhY9Zzj/s8xCC6PG4AN9Sp0HqNSaqTsqS9mkH3KhfseUeyQfcoHM3Ly4eLDyoxIlQEgjUNYMbemu3p37YV9CKY2Bvp6LTXUIp2tLTe6VOJOViZlJDJ4lI3BBurA7gg6i21TfswSdqRN0dcEcRY3B4j4qLSEidtuK1H7MOCQnh8aywxmaNpEkDKM6sJGOVvI2IOvYiuv21VS/fHFjjumxFjgRYYhdfG0buKuU4Bhv2yQGCO3QiI8AtcSS3t6i4/T0qCaubsB3zmdeTVlujeVfzXyVG8YfCxpG6C2RFC51Gw0G47DbU1TbTbPVtF3kkaE8fnzVdtKhM7AWZjTis0I+n871y5BBsuVIINiuW9N68Xi7RFy9ERRF2iLnveiLtEXL+/lRF3361kx7mOD24EY+a9BINxmnvjfDIRw7CmOJOtK+FykDxuc8bNY7k5QSe9gTsDX0TYtTM+xkeSAw3uf0nPzPqV2cOMDDqQFotValooiS+D4BZeI8Su0gs2H+CV4/9CNwjC/1q4nldHR09gMnZgH8XMLWBdxTD/wDA0/xMR/6iX/8AuoH3p3Bv9rfos91Uq8KVFxbZp88ZdgBiZwCCgK3s41OXca671tqKt7Yw4BuX5G5i/Jan91rjwWVTSFmLMSSTqW3JJOpvuT73NcNLKZXl7syuLe8vcXOzPWi+B7/lWpYrg9+/OvUU3hnFJcO2aJypO4Gx8rrse/Y9/lW2KZ8Ru0rdBUSQm7CpZjjxLMQUhlNyVPhiY/6rE+FjoLHTQkHsNtmTG47p9y32jqDcENdwyB8D1714Yrgk8YdmibKjFWYarobbjTv775VNDLBYuGFgbjn1osJaKaIEubgNeuvlX+/T36fKoSio9/z9+f5V6iPfv+n5XonXXXmg+/fv+ZOuuv2u+UGP7Qw84Jv0jPv2Kv8A7PxNdI55zG7bzdj1+6tdjj+cTy66/dabyJ/9Owf/AOPF/wDoKv8Aan/Oy/1H4rpWeyFe1AWSzvgvCoXg4n1IUMyYnEsMyAuL+OJrEX10ZT8iO1X9TUSNkg3XENLWjPDg76H3rUALFNcPLuEZATh4SStici/UbbelVbq2oBwefUrPdCh8w8AwywM4ghAjKSN92NVjdXdQPMqpA+YrbTVc5lA3zjcZ6kED3leOaLJZ+0rhqQrF0oY40YtmZVCnNuAbdtS17b+prn9s1E0jWh5JHM9aKm2yCGtAGHz6ukX379/zrn1z6B79/wAPlXqLnv8AlRF335e/f08RMHK2PvPFFJHFIrsFJdAW8TC5zb33Gpt6Vc0O1aprmxB53cuvkrahrZe0bGTcZY/X4LQOE8u4U9YHDQ2WYgDprYBQuUWtsO3lXTzVk43bSOy4nnddGGjgrH/o5hL3/Zob+eQX0vbt6n8zWj77UZb59VlujgvHF8uYTI5/Zofhb/Rrrp8tdh+QrNlbUbw77vUrzdHBKXNnCYE4fDKkMayN07uFAY5ku2tu5AJ87VX7cqJXxua5xIDssedlV7VaPu97ahZxxKIvEyKLs9lUdyzMAFF+97f51D+zAP8AFIn6NuTyAacfBUVICZ22666wWycqSiPF4/DEguJuv5XWZVNgN/CRYn1rpK5pfBDNpu7vm0n48F2DcyFb8U8EsEvYMYm8gJctj53zrGv/AJj9IkPeY9nn/bf5EnyWR4qzqMvVkHOnAv2Wbw3Mclyt+x7rfvbTU+ffWubr6bsX3GRXJbSpOwku3IpdtUFVq7RFwURFEXaIuURdoiKIvfAwdSWOMmwd1Q23GYgX/WtkLQ6RrTqQtkLA+RrTqQtN5jdXxvD8MCAyO2I07LEhXKV7Zs+h/wBU19CommOlml0sG+pB91sua7c5gJsqrWxFESsv3fGDfwrPhBk8neKQlyQO4R01PbQbaWh7+zhbEtfjyDhh6kHALD8aaaq1mq2A5cVKo/HGjn6Epb9L1IcLwtPAkfNearF+MYQwzSRturEXItfuDb1Gvytrua4yZhZIWlcVURmOVzToVErUtK579/P3evUXT79+/wBBXiLqoSQALknQevoP4f516LnAL0Ak2C1Xlnh8jcNkhkH3hMynMb2JYgXOu2ldfUMcYWtOe4M+O6utiieaXcf7Vjn0VlHv373rkFyK7/OvERf38v3frRFL4Vw2SeQRxC7HfsAO5Y9gP19e+2KJ0rt1oW6CF8zw1oTVzTh8FhsO8OHYnEspjUqbsXkBjCs9wF8XYbG2wrs9hCGKrbGwX1dya3En3ZC55Lo4208DhGz2j1n5eq0rBxZI0WwGVQLDYWHpWqR284lWYXtWCJU4RIIuKYyEkZsQkU662+FekUA/FbIGv/rWtpc2tQ0yUMUgGDSW+/evyzt5LAYOIVxy3ph1T/CLRX8+kxjLW7XK3tUOrxlLuNj6i/zWTclI4rhupDLHe2dGW+9rgi9q1wv3JGu4EIclAxuCTH4RM11EiLIvmpK3Hz3rRWUwdvQu0NvRaKiBs8RYdVjnEME8LtHICCpsQdNOx+tcrJG6N5a7NcfLE6J5a4WKjk+/3+/861rWj3/SiI9+/Lz9iidddfNPv2W8LVjJOyg5CFjY20NiWsOxsV19TbvVvsyIG7yFe7GgB3pCMsvn/tO3L5vEXO7ySE/MOV/coroanB9uAHwV81WVR16q7mGQrhpipsQhsR520rfSgGZoPFeOySl9qOKCQwwLYAm+W2wUWXXy9+VUu1ZSWhpOJN1TbZksxrBqkDg+H6uMwsV7Fpla9rn7r7zbTQ5cvpm+hm/ZmJze3qdGsI5Evwz4jO2qr9lxl04PBajzHbDY7DYy7BH/AOrSgC4s5JjYm3hAfS/cuoq7pLz00lPbEd4eWBHPD0AK6d2BBTLjsMJI2Q3GYWuNCD2IPYg6g9jVbG8scHBZEXC8eEYoyRKXt1F8MgGlnXRtPInUeYIPes52BjyG5aeGn780BUfmPgy4qLpnQghlPkR/MXF/WoVRAJmbpUeqpm1Ee4Vk3FuDvEqyZT0pL5Gvew7BvWqTaFA+lkLcxxXL1lE+A3/CVW1XqCue/Zoi7REURcoiL0RdoiueT8H1cZEtiQrZztoE1B/3sv51MoY9+YcsVO2bF2lQ3lj15p65VticXiscGYrf9nhuLDJGbuw08QaQmx9CK7utvBBHTEY+0fE5DlYWuuubiSU21VLNFEStzxAU/Z8Yu+Fku5zFfum8MgJ2yjRz55AKtNmvDt+nd+MYf1DLz081g/imhGBAI2OoqsItgs1WcSbpzwSbBiYmO3xDMhY+QZSov3cW31kRDeje3XP0z9xv5LE53VbzXyimK8anJKBuBo3kG/nVTVUbZscioNZs9lR3hg7rNZXxXh7wSNFKLMu9jcEHax8v1qhlidE7ddmuYmhdC/cdmOrqJ79K1LUj379+nyIrLlqN2xMIi+POCDbQW1JOh0t7GtSKUOMzd3NSqNrzO3czv/vr9lqL48QYbEyXUESTZM2xYk5R63NdXXP3Gh36R8F1c0nZxud4rHL+/fv99cauKXPfv+dEXpFEWYKouzGwA1uT78u/rXrWlxACyY0uIaNU58Yy8Pwv7KhviJReRgCLL/dBvf0/O4q0lLaWHsx7RzVzOW0cHZA985lLvKXCzisfChF0h++kvfsbINPNte+qi9tKuvs+z7vSTVRzd3G5eLj6WGmB1WOyIS55kK3Gi6NFESpzseg+Gx12Aw7lJbC94pbBiRY2CkKxO9lPnVrs7+c2Sl/MLj+puXqLi3NYPws5W+CbJiJE/DKBMn6LIAOwByMT3MhqHIN6JrtRgfiPmPALIZq0IqMvVW8C0R49+lI6+lieooHoquF/8tSKjFwdxA+h9SLrwKp5+4Mk2GeQgCSJSwb0GpU+YNVVdA18ZdqFX7Sp2yQl2oWRVzq5Rc/j+Xv916Ip/BuEyYmQRxjU6k9gO5PatsEDpXbrVIp6d879xv8ApbHwThCYSDJHqfiYn8TW3/QV0tPA2JoYF1lNTtgj3Gr75fW2GiP99c//ABPGR9M1qmVJvK7lh6YLeMlY1oXqq+MeN4YvOQSN6LCQ+b/f6a/+a/apEPda9/K3mcPhc+S8KyznXigxGKZlPhXwLrcabkdtf4VyddKJJTbILk9oziWY2yGCs/sn4Z1MRLijmtEOigtYEnVze2trAehBrroYTR7NjhIG9Id8+H4fDDHzVvsmDcj3zr8FovHeEpioJIJPhkW19CR5ML6XB1B7EA1hTVD6eVsrMx1bwOqtSLiyWuVcfi5BJh5J4VmwzdNg0N2dR8EotMLhh5AAEEVY10MDLSsaS1+Is7I6j2cx45WWDS44XVimHxUc5HWhtML/ANg1sy6HTraEi2pOug7VHL4Hx+ycP1DL+3rFe2IKsBh8X/jwf+nb/nVo36f8jv7h/issVU4fATOcRh3ljykkkCIhmWUZiVJkOUXLIDY/AfkM6rsZYgd04i3tZWw/L5+a1PZvtLDr81leIhKMyNa6kqfmND/GuDe0scWnRcQ9pY4tOY+S+KxWK4KIu0RBoiKIuWois+AYts7YaEff4kCNXFvukJvK9j/q6epK611f2ZpBd9XKO4z3nRoPpfkrrY47zsPNbDwXhiYaCOCIWSNQo9bdzbuTqT3JJqbUTvnldK/MrpALCym1pXqKIvDHYRZY3jcBkdSrAi4IPodKzjkdG8PbmF4RdJ3KUUqF8DLipElw2iBBGQ8OnTe7Q72IDanWx0vareuMbrVLIwWvzvfB2owdlqMvcsG3yur7HcDkkQqcXP2IOWHRlIZTpEL2YA272tUGOqYxwd2bf/LI4H8XBZFvNefDMLLLEjnF4gEjxLaE5WGjpfo7hgQflWUz443lvZt5e1lofa1GKAE6pF+0fCMk6ZpHkzJfM4QW1IKjIij11/lbmdsvDpGkNAw0vxPElc7tkEStPL5pRHv377VUKnXthcM8jBIwWY7KNzYXt+hrJjHPcGtGKzjjdI4NaLkrS+U+T3hUu8skUrXBEeRhluLXzo2txfTzrpNnQinaS9gcTxvh6ELptn0JgaS72ilDnCZ1kaAyM+SR21yfja9/AosSLXB9PlUXbdW2WRrGAAAC9r5+ZPQVbtae7+zBwHXQ5BL3v+Pv5/lRKoR/GiK55e4jFh80hM3W2TIIyv1LhrE+YGgvrqasKGpipyXubvHS+XuIKn0VTHBd5BLtMrdeSqeJY4uXllYknVmP0/pp/nWqCGetqGxMxc7LrlmornyTyY4krS/su5dbDwtPKPvsTZvMolvAl7Ag9yPP1vXbVr442spIfYjFvF34nZnM9WXW0kAhjDU71XKUiiKPxDBpNE8UgukilWFgdD8wRWyKV0Tw9uYXhF8EicHOJDvgutGJsEVaDPGSZI8pUeISWN1JVtCQHXXNqLuoEJaKndO7Jfescj4W44jHGxwstYvlwTVhP2mRFdZ4crC+uHa/yP3+hB0Pyqrf2DHFpYcP1D/FZ4qJHhsVFOR1oAJhf+wa2dd9OtuVtcnfLW0vgfF7Du7+oZH/ALePxXliCvnmODEjCTZ54SoibMBAyk6diZjb8jUCsdAYH7rTex/ED/8AVaKwHsH+BWQe/fvz2rjlxqm8H4ZJiZRFGLsdydgL2JPoL+tboYXSv3WrfT07p37jVqfBOXJcKhSKaGxNyWgYsfK7dYXsNNhXWU0dNDGGhhvqd4Yn+1dZTUzYGbrV88x4fFHDuhng+9KxD/q7adVlj1PW82vf9DU+kfTiUO3HYY+0NMfyrc4GytP2fFdpoP8AgN/zqjb0GrXf3D/FZYoMOKGpng/4Df8AOpvQfld/cP8AFMVQSxYpsPPierHeSM5csLBumoJjCnqXUtfNqCQWO4AAyr3xMhdExrrgH8X4tfw42y0wHio9Rv8AYuIONispZWdkij1llYIg03OmY+gGp+XlVHsHZgq5zJL/AMOPF2djb8PiesVy1JTmaQN0W6cs8ETB4dII9Qo1YgAsx1LG3c/yq7rKp1TMZXa6cBoAuwY0NFgrSoyyS5zPwiUumLwmUYmIEZSABMhsTEzbjbQ9j9LWNHUR7pgnvuO/8TxA+PJYOBzC9eGcTjx8GZLxyxv4kb44pFOqsDrYi4voSrdjthPA+kks7EEYHQg8Os+K9B3grTBYrNdWAWRfiXt81PdT2P7jcVEey2IyXoUfG/dSib8BXJKf7oW7I58gCWB/2gSQFrazvs7PW9x52BHicLeHNDxWZc98P6WLYgeGSzjSw13t5m+t/M1ym0YtyYniuT2rD2c5OhVNHgi0Ly5lARlWxNmJa5Fh3sASfl3qM2ImMyXwCiNgJiMtxYHqyOI4kSSu4XKGJIXyHlpXk0ge8uGC8nlEkheMLqPatS0rlERaiLymmsVVVLu5siL8THyA/LWrXZOyZdoSlrTZjcXOOTR9TjYarfT0753brfVa7yNy4+Hj6mIKNiHUA5VAEajaNSBqBckk7kk11VVLCGtgphaNuXM6uPMrsoYhG0AJpqEtyKIiiIoiW+beDO+TFYZb4uCxQZsolQG7QsfJhe22vperGhqWtvBMf5bs9bHRw8PgsHDUZqfy7x6LGRdSO4IJV0bR43XRkYdiD/CtFXSSUz9x/kdCNCPFetcCF9wfcyFD/ZysWU7BXYi6D/aN2+ebzAGDv5jb6j4cfLL0XuSVftXw5MUL/hVip3v4rW+nhP5iqTajSWNdwVNtlhLGu4FZzFEzMFUFmOwAuT6W9f51StaXGwXPMaXENaLlaNyLyi8T9ecWYDwIbEi4+Inse1vnV1Q0bmHffnwXQ7NoHRntJM9AnjENZWI3AJ/SrM5K5dksAnmLsXbUsST6k3J/f/npXJOcXOJOq4Z7i5xJ1XALnTc+/fncV4FiFNxHC3SISsCAzAWtoLgsLm41Nr2A21OXQNLko3xwCZ+FzgNbcfDocpUlK9kIkdrp18FB9+/LX35RACTYKKrzkPlz9vl6kiE4SLYk2Erjtlt4kGt9rnTUZhXd0VE7ZEJe8jt36WxY3x0ceWQ52K6DZtCW/wAyT0W0AVDV4u0RFERRFQc1cFkmCTYZljxUBzRMwBDCxDRP3yMD22NjU6iqWRkxyi7HZjhwI5hYuF8RmoPLfMCuWzKYmL5ZoWOsEhFgR2MblTZv7x73Nt1XSFgFjcW7rh+IfUXGHDkMcWuTHxDCdRbXysrBlbyKm4+h1B9Car4pNx19FmRdVvEJWxGBlyraRo3Rkv8AC63VlvpezAi9aq2Eta5gxuMOYIw9y0VAL4HAZkFYuiXIHrby/wAtTXJAXNlxgBJste5N5X/Y1ZnYNI9gbDQAdh5/OwroaOk7AG5uSuroKL7sCSbkq2wXGoJWKJIucEgobq9xv4WsdPlUhk8bzYHHgpUdRE82aceGR9CvjFfeYmJPwxAyt/tHwRg9iLGQ23BVTp3ms7kTnccPLM/IeBPlt1VnUdeqrx/37dFfgBBlbtYG/THmxtqOw33AMiP+WO0Oeg+fgNOJ81iccF3mHjEWFhMkp0+FVXVnY6BEHcmlNSvqX7jPM6Aako4gDFLnIHKhgL4mdQJZfgj0PRS9wgbfMfxG+th5XO6d0EMQpaX2BiT+Z3E+GQ5eNhGpaVkAO6M07VBUtFERREu8a5dYynFYVxFicpBuLpL5LIPQ9xY+tib2FPWAM7CcbzL+Y8OrLAtxuFXLzQp8OJQ4PFp8AcErJoC3SZbiRdbZRrtcCt7tnuHehPaRnUaf1A5eOXBeb/HAq1w/NWHeysJkdgT02glD5QcubLkvlv303G1RXUEzcRYjiHNtfO172ust4JS5rWOSKyrP9yFEV8NKLq5CiI3jFiDYAfnUTaWy5apu+zd38cN5umZ9rXP4Kt2jS9vHduYy+iTZcy3Qtsdg11uL66Eg6dxXHHebdh6+S5d2827D18la4LiMWGlZooxMjJlHWABBNrm1jexG/lUlk0cLyWDeFtVMjqIqeQlg3hbXRU3v51DUBdoiMHDLO3Tw0TStsSuiJpcFn+Ebbb76Haul2f8AZ2SQdrWHsmc/aONiA3MeJHDQ3U+m2fLMb5BapyfyUmEPWkPVxBUDMRommqoOwJ+tXMlQxsQp6du5GDlqebjqV01NSR07bNTZUNSkURFERREURFESzxzgEgnGLwZC4jRZEZiIplGwbQ2ZdbOBfU3uNKsaarYY+wqMWaEZtPLiDqPSywLcbhQoOd8PMXgljkinj+ONyisljYMrMwDdjcX0NZ1Gz30zBOXt7M5OubeBww81iZWgd7DxUDGc54afDyQzLLc6AhVue6t8eUEHS5Nri+1U9Q+jlPZCVtnZnGw87eYsCoE1bSytMTnZpZ4dg5MJNBPOkixhg2eMq40v+JWy2JFjrsTa+pqlp6V0cu89waBje+BtoLceBtzsqiGF9PK18tw0ajHyw4rS8DzMsy5ooZpF816emttQZLjudR2rpI2RyC7ZW+/6Lpo5mSDeZiFIbirHT9lxBHfSP+Mmvl9fK9s/u7f+o33/AEWd+SVsfj+GJIwmwrI99RkXy38DkD+lVFU2jhfuusTyB+g65qqndQxvs9uPh9MFBbi3DBIuSEoo1LZPFsQFW7eH/at8rbjCGqoYzvgd7TD38/BamVVA14LW48bLx504xFNhEMBAhhcmQNo4J0VtTdgSxubk3Ivvr7N220y1lON5xOWR5crW8hhksK6X73EOxFwDjx5eWOKqOVeTZcfkkkvFgzruRJKOwAt4Ua513tsLEGryjoYdkEveQ+fTDusOup3nD087hZ0OzN0iSTNbJhcMkaLHGoVEACqosABsAKive57i5xuTqrzJetYoiiIoiKIiiKg4/wAtCZ1nifpYhAQHtdXBHwSL+JToD6eoUifS1piaY3jeYdOHMHQ9cb4ubfFUvCObGwo6XEx+z5AoV2DMkhJN8kguCBbQHxW1NS59ntnO/R9++gtceIw9RhfJYB9vaVpjONxROZl6xVgBIow8x0W9nFo9CATcnQgKL6CosdNJI3sza4y7zfTE/wCvVZE2xSpxfgEEsrSRSzKGa9jhZyLnXwkJ8Ou/neqabYMjn7zXNGvtN/yVRPssPkL2OtfkmHlnmQKgixEoklBNunHK7WG+cCO4sfDcgdgdd86Jsj7xuc0ub+oD4kXPhpipdHMbdnI4Fw4cOa8sYmCOI/a2GIDBc2UQTICwPxaoPEbgWO/51I/g5dNv4X/rb8j6rJ1JEZu2N7+an8N4zDFG0kxdXkbPITDKApayqpJS1lUKt/S9Satm6N64DWj8zfrmTpnjZSHSNY0ucbL7m5rhcWgZ31szrDI4T1IVCSfLt3OgrGCASDeu0j+pv1w8M0bMx4uw38MVBTmyBFMGDWTFTKTmjVWDBmZizSM4VVu2a4JGpsLXAqb/AA+V57SoIY06ngLZAXJwtx+K93gMBipfCOXnaVMXjWEk6rZEH9lDe9ygO7EWBY66G1r2rVPWNawwU4s05nV3jy5fFehuNymWq5ZooiKIiiIoig8Y4PBik6eIiSVPJhexta6ndTY7ixrfT1MtO7ficWnl8+PmvCAc0sYzk/ERhBg8WQiG4jnBcDQjwSKVdABayqR+K5IJFWLNowSEmojxOrcPUG4Pj4WWBYdCvTD8ZxscSx4rASzMRYtE8cgYW1LXEYUk/hA2/Xx1LTPeXwzBo/UCPT2j5pc2xCrZ+YMIQyT4XEOQlhnw0hkUj/QmQKbkHZ1JHr3OufYpmG8Nw3/U0X5jgOXPJaZY4ng7zb+XuukILI7WTDYgljZV6Tjc6LmZQPS5Pzqi/wDStVvXe+Nrb574Nhxtmfiub/htQ52DbeascPytxGXMFwvTK95nCjW9rZSc1ra7dqkRfZ6ijcDUVG8ODAfO97WvpmpMexnk984Jm4T9l19cbOZNRaOH7uOwI0JPiINiCNN9O1rGKajo7GjhAd+d/edrloLaG18MVaQbNhixtc8Sn3hfC4cOgjgjWNR2Ub6WuTuToNTqajTTyTO3pDc9dWVgGgCwUytK9RREURFERREURFERRFUcxct4fGpknQEj4XGkibaq+42Hz71KpayWmddhwOYOIPiNVg9jXizgs24t9nWLgDNA4xKDZWOSWwF9wLeltzfcbD2ei2XXOBIMLjmW4t9L4e4C2SqZ9kMdiw2S1ip5IwUnSaIIdeopyA2A0YXW5Gmnl+VZP9ma0NAgc2Vum6ceeBsbDjkqyWiqWDdOI5KRwfj7Qkvh5gCRlJBBH1B0+tv6Vrtn7Ro37picCRwJ+oWmJ89Me7cE8l64zmGaW+fEMQxuRn8O9xpew18vpWuSGvfmx/8Aa76JJUVD77xOPj8FVJj0c2Ruox2VAWY28lXU2Fzp2v61NZ9mtpvPeiLRxcQB5k8cvFeNpJ3G26Vd8H5Xx2JsY4eih1Ek2gtcgHIPEb220IuNxVkz7P0dPjVTbx1azw/McMCc8b20VhDshzsZD114p75W+zqHDkS4hv2ibT4gOkhsNUTzGtmOutWElcxjDFSMEbOXtHP2nZnPLJXUFLHCLNCdgKrlJXaIiiIoiKIiiIoiKIo3EeHxToY5kV0PZhcehHkR2I1FbIpnxO34zY8l4QDmleXlGfDpbh2LeEX/ALKUdaIC98qZtUAudr30vVia+Ke/3qO5/M3uu8TofPJayw2s02S7IeOYcZSnUBJt0ch/RlGUHyv9Kjz0MMzrwVO7ye33XAx8bBQJYqwew/1ASkpxEEl+jiY5E08MbErcf3lBGoPY+hqrH2Yq2u3oZIyNDvgeOBsfXyVQKCqifdoxGoV7i+cMdMI06UoysCCMO4zMvw5iy5dyDsB56VObsvabGkb0Qwz3wTbU2v1opzpNoOaBYDnh/pfWLwfF8acskEgy6/esqR6bWyXGbXy89awdsaFxvU1QLeDGkm/gbCy9koqqc2ldh1p6q65f+zudQ37Ti3UOtmjw5KKbjXMx37i1rG/apkb6CjP/ALSLH8zzf3Cw4WOYU6moWQXsTjzTvwbgkGFTJh4ljXvYan1ZjqT6mo9RVTVDt6VxPWnBTQ0DJWFR16iiIoiKIiiIoiKIiiIoiKIiiIoiKIiiIoiKIiiIoiKIiiIoiKIiiIoi+JIw2jAEeovXocRkirMfyzhJmDS4aGRgLAtGpNrk229TUmKuqYhuxyOA5ErEtBzCj/8AQvh//wBlhv8AhL/Ktv8AFK3/AKrvUrzcbwVxHhEW2VFFtrKBaoZkecyVnZe1YIiiIoiKIiiIoiKIiiIoiKIiiIoiKIiiIoiKIiiIoiKIiiIoiKIiiIoiKIoXF5pljP7PGskp0UO2RAbE3drE207AkkgaC5BeFJE32hyrhoGkigw+ImkdCk8rLGOm2UkMiNoToGNl0OuopgvL8Ve8R5oMFlk6YeKAT4mxYqqlgngYgXBOY5t7JquoovVznnmObBwRzQRLMCTnUnKwRY2kZ1uRsiN4dzpaiYrw5g5yMYwhwyJKMVJEpdm8MazHKjWHxG4OgP4TtvXtl5e+SvW47hxOMOZR1dBlsbXKlgua2XNlUtlve2tq8Xt1ZUXqKIiiIoiKIiiIoiKIiiIoij4+dkjZlQuQNFBC/Uk7Abnc22BOlES9guazLh8G6hFlxtzGrXICqrOSbbnKALX3N9QDReYrwPPUTRpKhTIIEnmuTdEZ8lhp2IfXX4CLa0QL3565jmwcUU0MSyqWPUBOVlRY2kZ1uRchUPh3NExXlx7nAxnBjDqkgxUkalyfDGs1wjWHxkkNoDplN7XBr2y8vfJXn/x7D9f9n6o6t7ZbG18ubJntlz5fFkvmtra1eL2+NlZUXqKIiiIoiKIiiIoiKIiiIoiKIqbm7jYweFebwZgQq52KrdiBc5QWsBdiACbKaLwrvLnEJcRhVmY4fNICUMTNJFYjwklgp33FhbaltCmipeVOdWxEeI68QimhysEDXzpIoaJgbk+K4vppcDe9eBAeK+uAc7I+ETE4zLAXeVemoaQr0WYOSVBuAEJLWCi411Fem10vbNNyOCAQQQRcEagg7EGi9X1REURFERREURFERREURVnMUGIkgdMLJHFKwsJHBYIDuQo3byvp89qIqbh/AcUkCQOcG0QUo0QiPSCi2QoGudPxK+bMbG66gl5ZffEOTo3CqtsjQDDS5iczRKQVAI7jxDt8ZPai9VrxLhzO+HKhMkTksGJvYxvHZbA9nO9tqLxK6chNHh4IYXX7rFriLuXICxuTHCtydApC302vY01Res/K2KfFx4hngPTxJmAHUUFOmYghS5UuFN+pudBsBRMU70XqKIiiIoiKIiiIoiKIiiIoijcQR2jYR5cxFhmvbX5a0RLXC+U3iwuCRjG0+BuI38QQhkaNrjfVWv31Aoi+DyHEsaxRhem0CYebMWJZEfqaa7klwdR8d76AU0XmKveKcOaSTDkBMkTMWBJuQ0bR2Fh5PfcbfkRLEXIjxYfDQxOp6OKXEEuznSMnpxLe9gFIX6UzKL1m5WxTYyLEs8H3WJeWw6i3RkMYTJ8IcKb592NthRE7UXqKIiiIoiKIiiIoiKIiiIoiKIonE45So6JjDBgSJASrD8S3Gqkj8WtvI0ReHB+FjDxFECAsS2VRljDEbKoGi6fvPeiKgwfJeWbCTsVD4bD9JlVnCyFLdEnYWTxn4d29BXt1jZVH/QTFnDNhmlw+QpiFBHUVw2JkLlswIzKAbdM6Na57W8XuKfOD4d44Io5MudEVSVvlOUWuL662vai9UyiIoiKIiiIoiKIiiIoiKIiiIoiKIiiIoiKIiiIoiKIiiIoiKIiiIoiKIiiIoiKIiiIoiKIiiIoiKIiiIoiKIiiIoiKIiiIoiKIiiIoiKIiiIoiKIiiIoi//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152" name="Picture 8" descr="http://zebu.uoregon.edu/1996/ph123/globe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473" y="4019550"/>
            <a:ext cx="7620000" cy="2838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58318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Craton</a:t>
            </a:r>
            <a:endParaRPr lang="en-US" dirty="0"/>
          </a:p>
        </p:txBody>
      </p:sp>
      <p:sp>
        <p:nvSpPr>
          <p:cNvPr id="3" name="Content Placeholder 2"/>
          <p:cNvSpPr>
            <a:spLocks noGrp="1"/>
          </p:cNvSpPr>
          <p:nvPr>
            <p:ph sz="quarter" idx="1"/>
          </p:nvPr>
        </p:nvSpPr>
        <p:spPr>
          <a:xfrm>
            <a:off x="457200" y="1600201"/>
            <a:ext cx="8229600" cy="1143000"/>
          </a:xfrm>
        </p:spPr>
        <p:txBody>
          <a:bodyPr>
            <a:normAutofit/>
          </a:bodyPr>
          <a:lstStyle/>
          <a:p>
            <a:r>
              <a:rPr lang="en-US" sz="3200" dirty="0" smtClean="0"/>
              <a:t>At the core of each continent is an expanse of ancient rock called the </a:t>
            </a:r>
            <a:r>
              <a:rPr lang="en-US" sz="3200" dirty="0" err="1" smtClean="0"/>
              <a:t>craton</a:t>
            </a:r>
            <a:endParaRPr lang="en-US" sz="3200" dirty="0"/>
          </a:p>
        </p:txBody>
      </p:sp>
      <p:sp>
        <p:nvSpPr>
          <p:cNvPr id="4" name="AutoShape 2" descr="data:image/jpeg;base64,/9j/4AAQSkZJRgABAQAAAQABAAD/2wCEAAkGBxQSEhQUEhQVFhUXFxQYFBYXFBQXFxgYGBQWGhgXFhkcHCggGB0lGxQXITEhJSkuLi4uGB8zODMsNygtLisBCgoKDg0OGxAQGywkHyYsLCwtLC8sLCwsLCwsLCwsLCwsLCwsLCwsLC8sLCwsLCwsLCwsLCwsLCwsLCwsLCwsLP/AABEIAKAAyAMBEQACEQEDEQH/xAAbAAEAAgMBAQAAAAAAAAAAAAAAAQQCAwYFB//EADsQAAEDAgQDBQYFAwMFAAAAAAEAAhEDIQQSMUEFUWEGInGBkRMyobHB8CNCUnLRFLLhFpLxFTOCk+L/xAAbAQEAAwEBAQEAAAAAAAAAAAAAAQIEAwUGB//EADYRAAICAQMCAwYFAwMFAAAAAAABAhEDBCExEkETUWEFIjJxgcGRobHR8AZCUhQV4SMzYnLx/9oADAMBAAIRAxEAPwCwvePNIQBAFAKmJxdMgtcTBkGGnbUzG0LlPLj+FsbGmuxwMOgkHulw7jzlNiOevzCxyg8Mr5Rzrod9icKxzWgOIJG4mNdpuuBzk03aNwUFDGg7K6NQ826OvPiD8IWvTZKfSzRjlaouLeXCAv8AC+GGvnhwbly6idSd5AGnxXLJk6KLxjaN1bs/WYHE5O6CSA8E2iYHTMPUKsc8W6JeNo8KtjGNBMzGwufu3wVpZYxRSjW7HRl7tnCb6gTGm+o3VZZqatcjg1HENk3EEgg6Tm2jpCx5q6rT2ZyyR3v0PA7X17sZyBcfE2HoAfVYdRLhH0P9OYbeTK/RL9X9jnJ+5Waz6kT9ylkbEJYCWRRewfFqtOwdI/S648uXkukcs4nman2Rps+9dL81+3B7vDu0LHuYHjIcwvMt3HiJndbNPqI9avY8LN7FzYLlFqS/M6mF7R5YUAlSAgCA1VcOHFro7zZynlMa9LBUcU2n5A83AthpaS4wXSXEGTPeiNRJK8uSabsz5PiNzKLRoPDkPAaDyUNvgq5N7WbFBBIQEOaCINwiFvk2YWr+RxM3LT+poPzEifVehp8vUqfJqjJSWxZWgkq47tFQwjXNqUBXe/LlaTGRoD5ObVsks8YKx6rN4bVPfyN2j0stQ2lx5lan2xwDpa/CPaCIDi+Wi0jOAZjNYkbTYSskdW5+7PY15fZUoxuO5dxz8N7L8Kk8Oqk5C9wc0Na4ZvzEH3mnaz28r9ItwtbHkScY7VR5hrguzOYXQBHf7uZgOaAJG9vouzyxe9bDrSVnl47jApNdTAD3Tz7rRu2Rc8rHa8LPl1Kxpxrf0PS0fs3LqN37sfP9jnK1dzzLjJgDyGi8yUnJ2z6rT6bHp4dEFtz9T2+FdqDRoCg6hSq0w974eHe85pbJg3gHRE6VEZNP1S6k2jZ/q4g1smHoNbWNMuZklv4dN7WwPF+bnYdU6mQ9MnVt7X+dfsZO7WszOLcFhxM2g9Ms7GCCdNxyS/Qhad1vJlLi3GqVankZhaVE5w7O0yQA2MgtpN9TqfI36FseGUZW5WeKoNAOiXW5Wa6oteh9UpvzAOGhAI8xK+pTtWfnr2MkICkGuq11spHUEWPpdVafYkwxGIyXLSW7kXI/8dVDlXYUY0scxxIzQQYhwyn0N1CyRYKjstN+Vt2mIAJcWm9iNgRB9Vi1GNRfunHLHubwFnOAQkSgBQgqcUxQpUzUiS0gtGkumB8yp6+j3kadJieXNGC7nh/6urfop+MOt8VP+4zXZH0T9jY/83+R4Neq57i5xlxMkndYZSc25SPVx4444qEVsYKp1L3C+ImnSqU5IDiHsiCBUEgkg27zCQfBvJSss4N9LOb0WHLUpRXqaKnEqrhlNR2UzIsJtF4F7LpPPklGmzji0GnWTaPFmgrMetQUkhAIQhmMqaZz8WBIUFoyUuGELAKAd52Ux4qUQ2e9ThpHT8p8It5L39FmU8aXdHxXtLT+Dnl5PdHtLYeeEAUAKQaKmDY6ZaLmTsT4kajoqSxxlyiStisOKbZY1x5jM+wjUAAzfouGTDBK1Eq4J9jTTw5fTzezhxcD33ZnZelmgHobKFiuGy39S1JcGDAKTjJqRlu10ENDdXkzJnMB5FZZY590cpRlJcF2FzOAUg5ftbi5cykNAMzupNm+gn1WfO+EfQ+wtP8AFmfyX3OfWc+iCkEEIRJ0rMqlIsJa9paRqHAgjxBuFzNcKUUamD78b/wrSexx06tuX833M1U1EoDGeX+FZROLzL+3cgt5/wCFZI4ybl8TJUkERvuoasJuLtCeir0nZ5l2X2Jy81aqOUnKXLL3BMcKFZjvy6P/AGnU+Wvku+ny+HNSfHcwa7AsuFpLdbo+kFfQHygQBAEAQBAEBqr0A8EHcETuAdY+HoqyipbMkrNnfUGD4/d15c4dD6TJKNMlVKlDH8HpVnBz80xBLTEgc7KkoRluzbptfn08XHG1T9LOW41gBQqZWkkFuYSBIubSNdNVnyQUWfTezdZPU425rdOiguZ6J6PZviYw2IbVcCQA9pynK8Z2FudjtnNzSPBQ3TIlgeWD3/nqbMNxSlTxgqkVK9NpdasGue/8MhucElphxBidAiW9kZuqWPwls3zXHy/c3dk+KUaFc1cUw1AQZa1lMtJc4F0sdAgjMBBESFCa6rZ1y4ZvF0Re5q4FxGnRdXzt7tSjVpt7jXlpdBaYcRygkHdRHYvmxynVdmjZ2f4lhadKs3EUTUc4DIQxr5AY8FgJcPZHO6m7OJnIRCtFdPJm1HXlkljey59R2Z4lhaQqDF0fal+QNJYDlAZVzlskZXFxpX6K0a7lM0JuqdV9DwxoEO/zCA3UsFUc3O2m8skguDSQCMsieffb6oyE1J9N0YVKBb7wO3xANo6EKnUd444PvZhlS2W8OHkQ7kNT9bKUupnPLkWOLpH1ZrYAHK3ovp0q2Pg7tkqSAgCAIAgCAICrXHf8W/I//XwWLVL3kcc3YxhZDiTCEnJdq6zXVWtBuxpDuhJBA9B8VnzVaPpfYeKShOb4fH0PCcVw4R76Tk6QhUNSioxrsYU/4/k/NWkcdOrTk+TOFQ0kwgatUwApCSWyJhEHxuYZRt6K3U/I4eHBv3X+BBtr6/ypTs5yhKO73R2nY/Gmlh2hmNZQeazyKb6Ycy3sYe46hxOWP2lOHyZpRvZxtcfqWOK4R2JaGVuIYchh7g0AnuGQJgy0TBi03sjt8svjmo7xizmuOcGGHbTIr0qpeXiKZktDYuehmyhR7nX/AFDk6SooYCnNSm3nUZ/cF2xxucV6ozan3cM/kz6eV9EfHBAEAQBAEAQBAVMQD7RukZXbXsRv5hYtVyjnlqkSshnPP4zxL2DAYzOcSGjaQLk9ByVZzUVZs0WjlqsnQnS5ZxNWqXOLnGSSST1KyN3ufa4sccUFCPCNRVWrOsZON1RiQSo2RasmRc7GUQq8s7JKCOg4d2TfXoCqytRBguNNz8rgAask/wDqH+7orJXwZ5Z6n0yT+n07/UsnsHiM+TPQzdy3tb94kD+13p1SmR4+Orp/mc5i8Mab3sJEsc5pgyJaYMHfRRdGmK6oppvc0H73VkcsjSdLd/j/AB/oMnl9/FHIQwVu+f537gu58lWjo59LqX/0htvqrSVmfHLo+5mqUa1uGCdBcmwAueQHNdEuEjHKa3m+PP0Ou7P9nCwtq1veF2sGx5uO56bdV6um0fS+qfPkfP672l4qePH8Pd+Z0y9E8cIAgCAIAgCAKAUar8zidMpDbEHN3tCDoQJNtismappt9ik0mrZsWMzWc/2xb+HS/e7+z/C5ZuEe37Cf/Xl/6/dHLLMfUmLigugLarm92aYpY4JMAb/YQsotu3z+h0WB4xhRSpU62Ea7IHTUB75c58yRbMAIEE87paqqOE8GRyckzNvE+H5YOCfHL29xMTDtfy6kbmylU+xWWPIuZJfQ83jOIw7yz+mpOpgNPtC4+87MSC1uZ2URFptzOqlRQjkn539v3+Z5pEKzVoRfS0/58wVzNadmLvipTo55YOS25RLVcz3Ztw2Gc8kMEwCTyHUnZSsbk9jjm1kNKvffPC73+x2nZ3hdKlF89WLkgiBuGA+Ouq9jS4scN07Z8zqtXPPt/aux7i2mIIAgCAIAgCAIAgK1WkGgkbvzeZsfgs+eK6H+JWfwsSvPMp53HsD7akQ33mnM0cyAbehKrOPUjd7P1X+mzqb44fyZw4Kxn29mDiofBMfiVA81T0O8n0+9LkZeautjhJuXxf8AAyhTuUqKJAAQlJIyQsQgZiFRnfCn0kqDqG0i4gAEkmBGpPJTG7pGfP4cYOc9q7ndcMwQo0w0a6uI3dufovQjGlR+f6nUSz5Hkl3/AC9Cy9gd7wBi91Y4JtcFnA+70k5f2/fwXo4Oro3NO7SssLsAgCAIAgCAIAgK2OpyGm9nbGNdPG8eqz6lXC0VnaiyF55lCEnGdpeH+zqZ22a+Tpo78w+MrJmXS78z6z2JqHnx+FJ7x/Nf8HjgLhdn0UYqKpDdWRwyu515fcOKkpv2IA9VRs0QxqPzJgdPRRZZY4rhL8CY+5Vuor4UP4xH3KdQ8GC35Cg6EFBZ1/BOFik0PcPxCN/yg7Dl1K3Ysair7nwvtL2jPVzpfAuF93/Nj1S6Bew6rqeX8hTbnsBaRmOlp053XfHhlJqzrDG07Z6K9A6BAEAQBAEAQBAEBpxn/bf+0/K3xVMnwP5AwK8oyIIDnO2JOSnyzOn/AGiPmVn1PCPf/p7/AL83/wCP3OWKyn13vrvf88wDqrrgzSdyd/yiCb+qh8F8Suf0Pb4J2g/p6b6TqLKrHva8teTALQRaPHdVTotlw9clK6Z6Nftew+5gsM33YcWguBa0jlGriRy6qer0OcdM7tyZge1wFSnVZhaDHMcXSATmOR7QCTsDULvECSnV6E/6Z005Mwf2opuHewWHLtc2neyxmgDXN3tYsBAvLq9AtPJcSNh7UUC4udw+gSST75vIf73dvd8z09F+hDwT/wA2c/w3De0qMbqJBd+0RP31VsUeqSRx9p6hYdNJvlql8zupXoHwRXNYXkCN3OEwCBDQOZ1PIRzt3UuhVW5oVwVdy/w6izKHtaASNptfQTpotWKMa6ki72ZbXUqFICAIAgCAIAgCAhjGvqMpveKbXXc8xDQNJ6F0fFZtTPpjS7kSrhurPSq8Ep+8zE08hzZS8FskAON5iwc2TzkbLz7OfhLs9iDwRkGMVQOkXIGhnrsL9UbHhL/JHMdu+FeyaWPe3MzK8bTLTYA7wVyzLqgej7JyPBrIqrvbb17/AJHBkLGfckAK64Mk/jf0/Qx39PqokXwct/IkKhpBKlJs5ynGPJN1fpOTzS7IKrVHaE1LgsYLAvqmKYnmdh4n7KmOOUuDJq/aGn0yub38lydjw3hzaLYbcmMzou6PkL6LfCCiqR8Rq9Zk1U+vJ9F2RYrU8zSJiQRI2lWMydMypsyiAdN/mT80e4k+p2UvZ5n2zxI0dYkXAa2P8Quic9kd1KSSR7WHa4DvGT8uk7+K9CCkluWNiuQEAQBAEAQBAQ9wAJOguVDpbsGrhmLdSqCqGguEmHaSQQJ5xOnReVkl1uzh4jUuo9H/AK1Tsf6WjmBBkWuNxAte/kFSvUeLF/2ol3GKJJJwdO86OOpBue7eCZ2+SUT4kf8AFHI9oKtNwpUa0Nn2hZVi7Hdz3495h33ESNws+o4R7n9P9XVkkuyX6s5DEUixxaYkEgwQR5EWIWY+tUrVmuVdcGXI/ff0/QgbqJdjpg7/ADEwFXk7yfSmyWhdDEuPVkyhJYwGBdWeGNjaSdGzpPjsuuLG5ypGTWaqGCFvdvhHZ4am2mBTDQ0NsBN7iZNrze4W2WJwW58fm6pN5JO2zeXAEA2J0HPwVDgTKmhZnRoZ5J92SI5+J5dFpw4U/eZ3hFVbLDcOA8uk3m214n5BaVjSn1HTzNy6EBAEAQBAEAQBAa8S0ljgNS0x6KslcWCsDN+d15JkBCEBCTne17BFN2a/eAbzFiT0vA81n1CVJn0X9Oykss4pbUm35Vx+O5zlCi55hgzHkL/8LMk3wj6bNqcOGPVkkkj18P2Zqn3nNb6uPwt8VoWBtbs+dy+3sfU+iLfzdfuZ1eyzwDlqNceRaW+hkpLTvsycH9QxTqcKXmnf5Ujwn0yCQ4EEGCDYyOfJcemtme34yzRUo/DyvX9iYUk2b8HhXVXtY3V3oBuSrwg5y6UcNTqI4IdcvovM7HBYEU6YY20HvGBctNz8PJbVDw3R8ZnzzyZfEnybC8kEzM2DhppFuZtMBdpKU/ea2KuLk+pqkZUqfOx1IEa9TEnzVHNtV2KyyN7LgVqhEBrS5xmAOmpJ2CiMXLZFYQci7hcKGku/MQJ5eQW/HjUEaEqVIsrqAgCAIAgCAIAgCABQDz6AhoHK3pb6LyZKm0ZZKmZlQVCEmqpRa4hzmgkTBImJifkEolTkk0ns+TLNshWiJQkmUIPK4zwcVu82GvFp2cOTvoVSePqPR0HtGWldPeL7fc8M8BrzGUeOYQuLxSPe/wB50tXb/A6HhHDBRZBu8wXOG0aBvQfFaMcejjk+f1mtlqMnXwlwi9lERsrmK+5AbvvpJJPzUt3yHJvklxgHwKgWRwol5zEzAECI94Xm/Qeq16aO7ZpUFGz01rJCAIAgCAIAgCAIAgCAp12ZTP5SfQnn06rDqMTT60cskL3RispwCAghAYoSEACEhSCUIJKAxKAhCQhBs4YINQdQZ8Rp5Rotumdpo1QdxLy1EhAEAQBAEAQBAEAQBAYVmS1w5gj1Chq1RJQbWENkxm0new/leQZelmZKFSC5AYyhIlATKAZkAzIQTKkESgIlCRcmG6nnoOpV8cHN0i0IdReo0Q0W31JNyvRjBQVI0eiNiuAgCAIAgCAIAgCAIAgCA89jQ1+VwsQW9Ic6W+Wo8YWOK6MrT7kL4n6mFH3ROosfEWKyNU2jPLkkqCpCEkICUACAlAFICAiUBawNMBgO7gCT4heniiox2NdVsWV0ICAIAgCAIAgCAIAgCAIAgPOxtI5iSbGzTaGzFj5gGVj1Klal2KzvZrsQXaO0DtR+l+48/p1XLMr99dyuSN7oFcDiYoAgICAMl3uieugHnF/JdIYpTexeMGzc7DPH6T5kfQrs9LLzLvEvMwoYVxcc4dlIt3hY+WgVsWna+JFowSW6LD8ENiQfEn4FdJaeDVE9K8jRXpZC2DINoOswTIP0XHPiUUmik4KrRt4fU1ZyuPDl5H5hddPO1TLxl1IuLSSEAQBAEBCAIAgCAIAgEoAosGFdstcOYIv1Ch7okp0BmD2TBOk6zEH0IHqsmG+lwZEFtTI5yIIMELLKLi6ZnlHpdAhQRREIRRrr2a7wKLksuT1GgAADQaL1lVUaSZUkCUAlAa69IPEabg8jzVZxUlTJop0WnO0EQRMmLRB0PI2WTFCUMm5SEHGR6MrcXIlAEBKASoIP/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xQSEhQUEhQVFhUXFxQYFBYXFBQXFxgYGBQWGhgXFhkcHCggGB0lGxQXITEhJSkuLi4uGB8zODMsNygtLisBCgoKDg0OGxAQGywkHyYsLCwtLC8sLCwsLCwsLCwsLCwsLCwsLCwsLC8sLCwsLCwsLCwsLCwsLCwsLCwsLCwsLP/AABEIAKAAyAMBEQACEQEDEQH/xAAbAAEAAgMBAQAAAAAAAAAAAAAAAQQCAwYFB//EADsQAAEDAgQDBQYFAwMFAAAAAAEAAhEDIQQSMUEFUWEGInGBkRMyobHB8CNCUnLRFLLhFpLxFTOCk+L/xAAbAQEAAwEBAQEAAAAAAAAAAAAAAQIEAwUGB//EADYRAAICAQMCAwYFAwMFAAAAAAABAhEDBCExEkETUWEFIjJxgcGRobHR8AZCUhQV4SMzYnLx/9oADAMBAAIRAxEAPwCwvePNIQBAFAKmJxdMgtcTBkGGnbUzG0LlPLj+FsbGmuxwMOgkHulw7jzlNiOevzCxyg8Mr5Rzrod9icKxzWgOIJG4mNdpuuBzk03aNwUFDGg7K6NQ826OvPiD8IWvTZKfSzRjlaouLeXCAv8AC+GGvnhwbly6idSd5AGnxXLJk6KLxjaN1bs/WYHE5O6CSA8E2iYHTMPUKsc8W6JeNo8KtjGNBMzGwufu3wVpZYxRSjW7HRl7tnCb6gTGm+o3VZZqatcjg1HENk3EEgg6Tm2jpCx5q6rT2ZyyR3v0PA7X17sZyBcfE2HoAfVYdRLhH0P9OYbeTK/RL9X9jnJ+5Waz6kT9ylkbEJYCWRRewfFqtOwdI/S648uXkukcs4nman2Rps+9dL81+3B7vDu0LHuYHjIcwvMt3HiJndbNPqI9avY8LN7FzYLlFqS/M6mF7R5YUAlSAgCA1VcOHFro7zZynlMa9LBUcU2n5A83AthpaS4wXSXEGTPeiNRJK8uSabsz5PiNzKLRoPDkPAaDyUNvgq5N7WbFBBIQEOaCINwiFvk2YWr+RxM3LT+poPzEifVehp8vUqfJqjJSWxZWgkq47tFQwjXNqUBXe/LlaTGRoD5ObVsks8YKx6rN4bVPfyN2j0stQ2lx5lan2xwDpa/CPaCIDi+Wi0jOAZjNYkbTYSskdW5+7PY15fZUoxuO5dxz8N7L8Kk8Oqk5C9wc0Na4ZvzEH3mnaz28r9ItwtbHkScY7VR5hrguzOYXQBHf7uZgOaAJG9vouzyxe9bDrSVnl47jApNdTAD3Tz7rRu2Rc8rHa8LPl1Kxpxrf0PS0fs3LqN37sfP9jnK1dzzLjJgDyGi8yUnJ2z6rT6bHp4dEFtz9T2+FdqDRoCg6hSq0w974eHe85pbJg3gHRE6VEZNP1S6k2jZ/q4g1smHoNbWNMuZklv4dN7WwPF+bnYdU6mQ9MnVt7X+dfsZO7WszOLcFhxM2g9Ms7GCCdNxyS/Qhad1vJlLi3GqVankZhaVE5w7O0yQA2MgtpN9TqfI36FseGUZW5WeKoNAOiXW5Wa6oteh9UpvzAOGhAI8xK+pTtWfnr2MkICkGuq11spHUEWPpdVafYkwxGIyXLSW7kXI/8dVDlXYUY0scxxIzQQYhwyn0N1CyRYKjstN+Vt2mIAJcWm9iNgRB9Vi1GNRfunHLHubwFnOAQkSgBQgqcUxQpUzUiS0gtGkumB8yp6+j3kadJieXNGC7nh/6urfop+MOt8VP+4zXZH0T9jY/83+R4Neq57i5xlxMkndYZSc25SPVx4444qEVsYKp1L3C+ImnSqU5IDiHsiCBUEgkg27zCQfBvJSss4N9LOb0WHLUpRXqaKnEqrhlNR2UzIsJtF4F7LpPPklGmzji0GnWTaPFmgrMetQUkhAIQhmMqaZz8WBIUFoyUuGELAKAd52Ux4qUQ2e9ThpHT8p8It5L39FmU8aXdHxXtLT+Dnl5PdHtLYeeEAUAKQaKmDY6ZaLmTsT4kajoqSxxlyiStisOKbZY1x5jM+wjUAAzfouGTDBK1Eq4J9jTTw5fTzezhxcD33ZnZelmgHobKFiuGy39S1JcGDAKTjJqRlu10ENDdXkzJnMB5FZZY590cpRlJcF2FzOAUg5ftbi5cykNAMzupNm+gn1WfO+EfQ+wtP8AFmfyX3OfWc+iCkEEIRJ0rMqlIsJa9paRqHAgjxBuFzNcKUUamD78b/wrSexx06tuX833M1U1EoDGeX+FZROLzL+3cgt5/wCFZI4ybl8TJUkERvuoasJuLtCeir0nZ5l2X2Jy81aqOUnKXLL3BMcKFZjvy6P/AGnU+Wvku+ny+HNSfHcwa7AsuFpLdbo+kFfQHygQBAEAQBAEBqr0A8EHcETuAdY+HoqyipbMkrNnfUGD4/d15c4dD6TJKNMlVKlDH8HpVnBz80xBLTEgc7KkoRluzbptfn08XHG1T9LOW41gBQqZWkkFuYSBIubSNdNVnyQUWfTezdZPU425rdOiguZ6J6PZviYw2IbVcCQA9pynK8Z2FudjtnNzSPBQ3TIlgeWD3/nqbMNxSlTxgqkVK9NpdasGue/8MhucElphxBidAiW9kZuqWPwls3zXHy/c3dk+KUaFc1cUw1AQZa1lMtJc4F0sdAgjMBBESFCa6rZ1y4ZvF0Re5q4FxGnRdXzt7tSjVpt7jXlpdBaYcRygkHdRHYvmxynVdmjZ2f4lhadKs3EUTUc4DIQxr5AY8FgJcPZHO6m7OJnIRCtFdPJm1HXlkljey59R2Z4lhaQqDF0fal+QNJYDlAZVzlskZXFxpX6K0a7lM0JuqdV9DwxoEO/zCA3UsFUc3O2m8skguDSQCMsieffb6oyE1J9N0YVKBb7wO3xANo6EKnUd444PvZhlS2W8OHkQ7kNT9bKUupnPLkWOLpH1ZrYAHK3ovp0q2Pg7tkqSAgCAIAgCAICrXHf8W/I//XwWLVL3kcc3YxhZDiTCEnJdq6zXVWtBuxpDuhJBA9B8VnzVaPpfYeKShOb4fH0PCcVw4R76Tk6QhUNSioxrsYU/4/k/NWkcdOrTk+TOFQ0kwgatUwApCSWyJhEHxuYZRt6K3U/I4eHBv3X+BBtr6/ypTs5yhKO73R2nY/Gmlh2hmNZQeazyKb6Ycy3sYe46hxOWP2lOHyZpRvZxtcfqWOK4R2JaGVuIYchh7g0AnuGQJgy0TBi03sjt8svjmo7xizmuOcGGHbTIr0qpeXiKZktDYuehmyhR7nX/AFDk6SooYCnNSm3nUZ/cF2xxucV6ozan3cM/kz6eV9EfHBAEAQBAEAQBAVMQD7RukZXbXsRv5hYtVyjnlqkSshnPP4zxL2DAYzOcSGjaQLk9ByVZzUVZs0WjlqsnQnS5ZxNWqXOLnGSSST1KyN3ufa4sccUFCPCNRVWrOsZON1RiQSo2RasmRc7GUQq8s7JKCOg4d2TfXoCqytRBguNNz8rgAask/wDqH+7orJXwZ5Z6n0yT+n07/UsnsHiM+TPQzdy3tb94kD+13p1SmR4+Orp/mc5i8Mab3sJEsc5pgyJaYMHfRRdGmK6oppvc0H73VkcsjSdLd/j/AB/oMnl9/FHIQwVu+f537gu58lWjo59LqX/0htvqrSVmfHLo+5mqUa1uGCdBcmwAueQHNdEuEjHKa3m+PP0Ou7P9nCwtq1veF2sGx5uO56bdV6um0fS+qfPkfP672l4qePH8Pd+Z0y9E8cIAgCAIAgCAKAUar8zidMpDbEHN3tCDoQJNtismappt9ik0mrZsWMzWc/2xb+HS/e7+z/C5ZuEe37Cf/Xl/6/dHLLMfUmLigugLarm92aYpY4JMAb/YQsotu3z+h0WB4xhRSpU62Ea7IHTUB75c58yRbMAIEE87paqqOE8GRyckzNvE+H5YOCfHL29xMTDtfy6kbmylU+xWWPIuZJfQ83jOIw7yz+mpOpgNPtC4+87MSC1uZ2URFptzOqlRQjkn539v3+Z5pEKzVoRfS0/58wVzNadmLvipTo55YOS25RLVcz3Ztw2Gc8kMEwCTyHUnZSsbk9jjm1kNKvffPC73+x2nZ3hdKlF89WLkgiBuGA+Ouq9jS4scN07Z8zqtXPPt/aux7i2mIIAgCAIAgCAIAgK1WkGgkbvzeZsfgs+eK6H+JWfwsSvPMp53HsD7akQ33mnM0cyAbehKrOPUjd7P1X+mzqb44fyZw4Kxn29mDiofBMfiVA81T0O8n0+9LkZeautjhJuXxf8AAyhTuUqKJAAQlJIyQsQgZiFRnfCn0kqDqG0i4gAEkmBGpPJTG7pGfP4cYOc9q7ndcMwQo0w0a6uI3dufovQjGlR+f6nUSz5Hkl3/AC9Cy9gd7wBi91Y4JtcFnA+70k5f2/fwXo4Oro3NO7SssLsAgCAIAgCAIAgK2OpyGm9nbGNdPG8eqz6lXC0VnaiyF55lCEnGdpeH+zqZ22a+Tpo78w+MrJmXS78z6z2JqHnx+FJ7x/Nf8HjgLhdn0UYqKpDdWRwyu515fcOKkpv2IA9VRs0QxqPzJgdPRRZZY4rhL8CY+5Vuor4UP4xH3KdQ8GC35Cg6EFBZ1/BOFik0PcPxCN/yg7Dl1K3Ysair7nwvtL2jPVzpfAuF93/Nj1S6Bew6rqeX8hTbnsBaRmOlp053XfHhlJqzrDG07Z6K9A6BAEAQBAEAQBAEBpxn/bf+0/K3xVMnwP5AwK8oyIIDnO2JOSnyzOn/AGiPmVn1PCPf/p7/AL83/wCP3OWKyn13vrvf88wDqrrgzSdyd/yiCb+qh8F8Suf0Pb4J2g/p6b6TqLKrHva8teTALQRaPHdVTotlw9clK6Z6Nftew+5gsM33YcWguBa0jlGriRy6qer0OcdM7tyZge1wFSnVZhaDHMcXSATmOR7QCTsDULvECSnV6E/6Z005Mwf2opuHewWHLtc2neyxmgDXN3tYsBAvLq9AtPJcSNh7UUC4udw+gSST75vIf73dvd8z09F+hDwT/wA2c/w3De0qMbqJBd+0RP31VsUeqSRx9p6hYdNJvlql8zupXoHwRXNYXkCN3OEwCBDQOZ1PIRzt3UuhVW5oVwVdy/w6izKHtaASNptfQTpotWKMa6ki72ZbXUqFICAIAgCAIAgCAhjGvqMpveKbXXc8xDQNJ6F0fFZtTPpjS7kSrhurPSq8Ep+8zE08hzZS8FskAON5iwc2TzkbLz7OfhLs9iDwRkGMVQOkXIGhnrsL9UbHhL/JHMdu+FeyaWPe3MzK8bTLTYA7wVyzLqgej7JyPBrIqrvbb17/AJHBkLGfckAK64Mk/jf0/Qx39PqokXwct/IkKhpBKlJs5ynGPJN1fpOTzS7IKrVHaE1LgsYLAvqmKYnmdh4n7KmOOUuDJq/aGn0yub38lydjw3hzaLYbcmMzou6PkL6LfCCiqR8Rq9Zk1U+vJ9F2RYrU8zSJiQRI2lWMydMypsyiAdN/mT80e4k+p2UvZ5n2zxI0dYkXAa2P8Quic9kd1KSSR7WHa4DvGT8uk7+K9CCkluWNiuQEAQBAEAQBAQ9wAJOguVDpbsGrhmLdSqCqGguEmHaSQQJ5xOnReVkl1uzh4jUuo9H/AK1Tsf6WjmBBkWuNxAte/kFSvUeLF/2ol3GKJJJwdO86OOpBue7eCZ2+SUT4kf8AFHI9oKtNwpUa0Nn2hZVi7Hdz3495h33ESNws+o4R7n9P9XVkkuyX6s5DEUixxaYkEgwQR5EWIWY+tUrVmuVdcGXI/ff0/QgbqJdjpg7/ADEwFXk7yfSmyWhdDEuPVkyhJYwGBdWeGNjaSdGzpPjsuuLG5ypGTWaqGCFvdvhHZ4am2mBTDQ0NsBN7iZNrze4W2WJwW58fm6pN5JO2zeXAEA2J0HPwVDgTKmhZnRoZ5J92SI5+J5dFpw4U/eZ3hFVbLDcOA8uk3m214n5BaVjSn1HTzNy6EBAEAQBAEAQBAa8S0ljgNS0x6KslcWCsDN+d15JkBCEBCTne17BFN2a/eAbzFiT0vA81n1CVJn0X9Oykss4pbUm35Vx+O5zlCi55hgzHkL/8LMk3wj6bNqcOGPVkkkj18P2Zqn3nNb6uPwt8VoWBtbs+dy+3sfU+iLfzdfuZ1eyzwDlqNceRaW+hkpLTvsycH9QxTqcKXmnf5Ujwn0yCQ4EEGCDYyOfJcemtme34yzRUo/DyvX9iYUk2b8HhXVXtY3V3oBuSrwg5y6UcNTqI4IdcvovM7HBYEU6YY20HvGBctNz8PJbVDw3R8ZnzzyZfEnybC8kEzM2DhppFuZtMBdpKU/ea2KuLk+pqkZUqfOx1IEa9TEnzVHNtV2KyyN7LgVqhEBrS5xmAOmpJ2CiMXLZFYQci7hcKGku/MQJ5eQW/HjUEaEqVIsrqAgCAIAgCAIAgCABQDz6AhoHK3pb6LyZKm0ZZKmZlQVCEmqpRa4hzmgkTBImJifkEolTkk0ns+TLNshWiJQkmUIPK4zwcVu82GvFp2cOTvoVSePqPR0HtGWldPeL7fc8M8BrzGUeOYQuLxSPe/wB50tXb/A6HhHDBRZBu8wXOG0aBvQfFaMcejjk+f1mtlqMnXwlwi9lERsrmK+5AbvvpJJPzUt3yHJvklxgHwKgWRwol5zEzAECI94Xm/Qeq16aO7ZpUFGz01rJCAIAgCAIAgCAIAgCAp12ZTP5SfQnn06rDqMTT60cskL3RispwCAghAYoSEACEhSCUIJKAxKAhCQhBs4YINQdQZ8Rp5Rotumdpo1QdxLy1EhAEAQBAEAQBAEAQBAYVmS1w5gj1Chq1RJQbWENkxm0new/leQZelmZKFSC5AYyhIlATKAZkAzIQTKkESgIlCRcmG6nnoOpV8cHN0i0IdReo0Q0W31JNyvRjBQVI0eiNiuAgCAIAgCAIAgCAIAgCA89jQ1+VwsQW9Ic6W+Wo8YWOK6MrT7kL4n6mFH3ROosfEWKyNU2jPLkkqCpCEkICUACAlAFICAiUBawNMBgO7gCT4heniiox2NdVsWV0ICAIAgCAIAgCAIAgCAIAgPOxtI5iSbGzTaGzFj5gGVj1Klal2KzvZrsQXaO0DtR+l+48/p1XLMr99dyuSN7oFcDiYoAgICAMl3uieugHnF/JdIYpTexeMGzc7DPH6T5kfQrs9LLzLvEvMwoYVxcc4dlIt3hY+WgVsWna+JFowSW6LD8ENiQfEn4FdJaeDVE9K8jRXpZC2DINoOswTIP0XHPiUUmik4KrRt4fU1ZyuPDl5H5hddPO1TLxl1IuLSSEAQBAEBCAIAgCAIAgEoAosGFdstcOYIv1Ch7okp0BmD2TBOk6zEH0IHqsmG+lwZEFtTI5yIIMELLKLi6ZnlHpdAhQRREIRRrr2a7wKLksuT1GgAADQaL1lVUaSZUkCUAlAa69IPEabg8jzVZxUlTJop0WnO0EQRMmLRB0PI2WTFCUMm5SEHGR6MrcXIlAEBKASoIP/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174" name="Picture 6" descr="http://www.mnh.si.edu/earth/text/images/4_0_0_0/4_1_3_1_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3669" y="2590800"/>
            <a:ext cx="4800600" cy="384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5831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Mid-Ocean Ridges</a:t>
            </a:r>
            <a:endParaRPr lang="en-US" dirty="0"/>
          </a:p>
        </p:txBody>
      </p:sp>
      <p:sp>
        <p:nvSpPr>
          <p:cNvPr id="3" name="Content Placeholder 2"/>
          <p:cNvSpPr>
            <a:spLocks noGrp="1"/>
          </p:cNvSpPr>
          <p:nvPr>
            <p:ph sz="quarter" idx="1"/>
          </p:nvPr>
        </p:nvSpPr>
        <p:spPr>
          <a:xfrm>
            <a:off x="228600" y="1295400"/>
            <a:ext cx="8763000" cy="4525963"/>
          </a:xfrm>
        </p:spPr>
        <p:txBody>
          <a:bodyPr>
            <a:normAutofit/>
          </a:bodyPr>
          <a:lstStyle/>
          <a:p>
            <a:r>
              <a:rPr lang="en-US" sz="3200" dirty="0" smtClean="0"/>
              <a:t>Long chain of volcanic mountains on the ocean floor </a:t>
            </a:r>
          </a:p>
          <a:p>
            <a:r>
              <a:rPr lang="en-US" dirty="0" smtClean="0"/>
              <a:t>Magnetic reversals are recorded in bands of rock on either side of a mid-ocean ridge</a:t>
            </a:r>
            <a:endParaRPr lang="en-US" sz="3200" dirty="0"/>
          </a:p>
        </p:txBody>
      </p:sp>
      <p:pic>
        <p:nvPicPr>
          <p:cNvPr id="2050" name="Picture 2" descr="http://t0.gstatic.com/images?q=tbn:ANd9GcSlA1GIBbdyRcIwSnAHTJ-Vy_dxvIOuSMrzYjXmU2tjFp7m4tkMQQ:fastie.net/wp-content/uploads/2013/08/seafloor_spread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372657"/>
            <a:ext cx="6172200" cy="3297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6076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Magnetism</a:t>
            </a:r>
            <a:endParaRPr lang="en-US" dirty="0"/>
          </a:p>
        </p:txBody>
      </p:sp>
      <p:pic>
        <p:nvPicPr>
          <p:cNvPr id="3074" name="Picture 2" descr="http://t2.gstatic.com/images?q=tbn:ANd9GcSHrPuVKa1nIDU0WBrWB10r7vYDLMWBhsyZcDOw_PpZLkHyEXdx3w:www.gcsescience.com/Magnetic-Reversal-Mid-Ocean-Ridg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33600"/>
            <a:ext cx="8750850" cy="3857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6076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167"/>
            <a:ext cx="8229600" cy="1143000"/>
          </a:xfrm>
        </p:spPr>
        <p:txBody>
          <a:bodyPr/>
          <a:lstStyle/>
          <a:p>
            <a:r>
              <a:rPr lang="en-US" dirty="0" smtClean="0"/>
              <a:t>Divergent Boundaries</a:t>
            </a:r>
            <a:endParaRPr lang="en-US" dirty="0"/>
          </a:p>
        </p:txBody>
      </p:sp>
      <p:sp>
        <p:nvSpPr>
          <p:cNvPr id="3" name="Content Placeholder 2"/>
          <p:cNvSpPr>
            <a:spLocks noGrp="1"/>
          </p:cNvSpPr>
          <p:nvPr>
            <p:ph sz="quarter" idx="1"/>
          </p:nvPr>
        </p:nvSpPr>
        <p:spPr>
          <a:xfrm>
            <a:off x="460375" y="1219200"/>
            <a:ext cx="8229600" cy="3048000"/>
          </a:xfrm>
        </p:spPr>
        <p:txBody>
          <a:bodyPr>
            <a:normAutofit/>
          </a:bodyPr>
          <a:lstStyle/>
          <a:p>
            <a:r>
              <a:rPr lang="en-US" sz="3200" dirty="0" smtClean="0"/>
              <a:t>Between 2 lithospheric plates that are moving apart. **</a:t>
            </a:r>
            <a:r>
              <a:rPr lang="en-US" dirty="0" smtClean="0"/>
              <a:t>Most are along the ocean floor</a:t>
            </a:r>
          </a:p>
          <a:p>
            <a:r>
              <a:rPr lang="en-US" sz="3200" dirty="0" smtClean="0"/>
              <a:t>Have </a:t>
            </a:r>
            <a:r>
              <a:rPr lang="en-US" sz="3200" b="1" u="sng" dirty="0" smtClean="0"/>
              <a:t>rift valleys</a:t>
            </a:r>
            <a:r>
              <a:rPr lang="en-US" sz="3200" dirty="0" smtClean="0"/>
              <a:t>: deep valleys at the center of mid-ocean ridge.</a:t>
            </a:r>
          </a:p>
          <a:p>
            <a:r>
              <a:rPr lang="en-US" dirty="0" smtClean="0"/>
              <a:t>Process sometimes called sea-floor spreading</a:t>
            </a:r>
            <a:endParaRPr lang="en-US" sz="3200" dirty="0"/>
          </a:p>
        </p:txBody>
      </p:sp>
      <p:sp>
        <p:nvSpPr>
          <p:cNvPr id="4" name="AutoShape 2" descr="Image result for divergent boundari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divergent boundari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2" name="Picture 6" descr="http://t0.gstatic.com/images?q=tbn:ANd9GcQ6vuOw0T070l4_Tddd18xU6a-WPx0QOwOEEK7vJfcbEiB1qRv5:www.cotf.edu/ete/images/modules/msese/earthsysflr/EFPlateP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4041650"/>
            <a:ext cx="4513487" cy="2688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1328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42"/>
            <a:ext cx="8229600" cy="1143000"/>
          </a:xfrm>
        </p:spPr>
        <p:txBody>
          <a:bodyPr/>
          <a:lstStyle/>
          <a:p>
            <a:r>
              <a:rPr lang="en-US" dirty="0" smtClean="0"/>
              <a:t>Convergent Boundaries</a:t>
            </a:r>
            <a:endParaRPr lang="en-US" dirty="0"/>
          </a:p>
        </p:txBody>
      </p:sp>
      <p:sp>
        <p:nvSpPr>
          <p:cNvPr id="3" name="Content Placeholder 2"/>
          <p:cNvSpPr>
            <a:spLocks noGrp="1"/>
          </p:cNvSpPr>
          <p:nvPr>
            <p:ph sz="quarter" idx="1"/>
          </p:nvPr>
        </p:nvSpPr>
        <p:spPr>
          <a:xfrm>
            <a:off x="76199" y="1066800"/>
            <a:ext cx="8229600" cy="3429000"/>
          </a:xfrm>
        </p:spPr>
        <p:txBody>
          <a:bodyPr>
            <a:normAutofit/>
          </a:bodyPr>
          <a:lstStyle/>
          <a:p>
            <a:r>
              <a:rPr lang="en-US" sz="3200" dirty="0" smtClean="0"/>
              <a:t>Boundary between 2 plates that are moving toward each other. </a:t>
            </a:r>
          </a:p>
          <a:p>
            <a:r>
              <a:rPr lang="en-US" b="1" u="sng" dirty="0" err="1" smtClean="0"/>
              <a:t>Subduction</a:t>
            </a:r>
            <a:r>
              <a:rPr lang="en-US" b="1" u="sng" dirty="0" smtClean="0"/>
              <a:t> Boundary</a:t>
            </a:r>
            <a:r>
              <a:rPr lang="en-US" dirty="0" smtClean="0"/>
              <a:t>: an oceanic plate plunges beneath another plate</a:t>
            </a:r>
          </a:p>
          <a:p>
            <a:r>
              <a:rPr lang="en-US" sz="3200" b="1" u="sng" dirty="0" smtClean="0"/>
              <a:t>Deep-sea trench</a:t>
            </a:r>
            <a:r>
              <a:rPr lang="en-US" sz="3200" dirty="0" smtClean="0"/>
              <a:t>: long deep trench that forms along the boundary.</a:t>
            </a:r>
            <a:endParaRPr lang="en-US" sz="3200" dirty="0"/>
          </a:p>
        </p:txBody>
      </p:sp>
      <p:pic>
        <p:nvPicPr>
          <p:cNvPr id="5122" name="Picture 2" descr="http://t1.gstatic.com/images?q=tbn:ANd9GcTNVin1yOd1tf3T0BucKvfkYtvpHvGJSZbuI1QodTs8AZon6RE6:www.marin.edu/~jim/ring/oceancon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9918" y="3810000"/>
            <a:ext cx="5081311" cy="29939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6076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Convergent Boundaries</a:t>
            </a:r>
            <a:endParaRPr lang="en-US" dirty="0"/>
          </a:p>
        </p:txBody>
      </p:sp>
      <p:sp>
        <p:nvSpPr>
          <p:cNvPr id="3" name="Content Placeholder 2"/>
          <p:cNvSpPr>
            <a:spLocks noGrp="1"/>
          </p:cNvSpPr>
          <p:nvPr>
            <p:ph sz="quarter" idx="1"/>
          </p:nvPr>
        </p:nvSpPr>
        <p:spPr>
          <a:xfrm>
            <a:off x="304800" y="1219201"/>
            <a:ext cx="8610600" cy="2743200"/>
          </a:xfrm>
        </p:spPr>
        <p:txBody>
          <a:bodyPr>
            <a:normAutofit/>
          </a:bodyPr>
          <a:lstStyle/>
          <a:p>
            <a:r>
              <a:rPr lang="en-US" sz="3200" u="sng" dirty="0" smtClean="0"/>
              <a:t>Collision Boundary</a:t>
            </a:r>
            <a:r>
              <a:rPr lang="en-US" sz="3200" dirty="0" smtClean="0"/>
              <a:t>: 2 converging plates carry continents, the 2 continents may become welded into a single, larger continent.</a:t>
            </a:r>
          </a:p>
          <a:p>
            <a:r>
              <a:rPr lang="en-US" dirty="0" smtClean="0"/>
              <a:t>The collision causes the crust to be pushed upward into a mountain range. </a:t>
            </a:r>
            <a:endParaRPr lang="en-US" sz="3200" dirty="0"/>
          </a:p>
        </p:txBody>
      </p:sp>
      <p:pic>
        <p:nvPicPr>
          <p:cNvPr id="6146" name="Picture 2" descr="http://t0.gstatic.com/images?q=tbn:ANd9GcQzVqC0wCA_sQ_8fd0ZUIfMNFPdqdUstVvbyBEM_WdQ_7ktr8y5Rw:www.divediscover.whoi.edu/images/tectonics-colli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777531"/>
            <a:ext cx="5181600" cy="3080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6076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Transform Boundaries</a:t>
            </a:r>
            <a:endParaRPr lang="en-US" dirty="0"/>
          </a:p>
        </p:txBody>
      </p:sp>
      <p:sp>
        <p:nvSpPr>
          <p:cNvPr id="3" name="Content Placeholder 2"/>
          <p:cNvSpPr>
            <a:spLocks noGrp="1"/>
          </p:cNvSpPr>
          <p:nvPr>
            <p:ph sz="quarter" idx="1"/>
          </p:nvPr>
        </p:nvSpPr>
        <p:spPr>
          <a:xfrm>
            <a:off x="457200" y="1219200"/>
            <a:ext cx="8229600" cy="1600200"/>
          </a:xfrm>
        </p:spPr>
        <p:txBody>
          <a:bodyPr>
            <a:normAutofit lnSpcReduction="10000"/>
          </a:bodyPr>
          <a:lstStyle/>
          <a:p>
            <a:r>
              <a:rPr lang="en-US" dirty="0" smtClean="0"/>
              <a:t>Where 2 plates are sliding past each other.</a:t>
            </a:r>
          </a:p>
          <a:p>
            <a:r>
              <a:rPr lang="en-US" dirty="0" smtClean="0"/>
              <a:t>Fracture zones that off-set the mid-ocean ridge are transform boundaries</a:t>
            </a:r>
            <a:endParaRPr lang="en-US" sz="3200" dirty="0"/>
          </a:p>
        </p:txBody>
      </p:sp>
      <p:pic>
        <p:nvPicPr>
          <p:cNvPr id="7170" name="Picture 2" descr="http://t1.gstatic.com/images?q=tbn:ANd9GcTRS4jXw2NcPeaVBBlAWtVLC8TPl-nfBCaMuS96E3T_LhJVYjta:https://lexi-hendershot4.wikispaces.com/file/view/transform.jpg/268097220/370x280/transfor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675874"/>
            <a:ext cx="5562600" cy="4204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6076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1906 San Francisco Earthquake</a:t>
            </a:r>
            <a:endParaRPr lang="en-US" dirty="0"/>
          </a:p>
        </p:txBody>
      </p:sp>
      <p:sp>
        <p:nvSpPr>
          <p:cNvPr id="3" name="Content Placeholder 2"/>
          <p:cNvSpPr>
            <a:spLocks noGrp="1"/>
          </p:cNvSpPr>
          <p:nvPr>
            <p:ph idx="1"/>
          </p:nvPr>
        </p:nvSpPr>
        <p:spPr>
          <a:xfrm>
            <a:off x="419100" y="1295400"/>
            <a:ext cx="8229600" cy="4525963"/>
          </a:xfrm>
        </p:spPr>
        <p:txBody>
          <a:bodyPr>
            <a:normAutofit/>
          </a:bodyPr>
          <a:lstStyle/>
          <a:p>
            <a:pPr marL="0" indent="0">
              <a:buNone/>
            </a:pPr>
            <a:r>
              <a:rPr lang="en-US" sz="1800" dirty="0"/>
              <a:t>http://www.nps.gov/pore/naturescience/geologicactivity.htm</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921256"/>
            <a:ext cx="7391400" cy="492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982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2047</TotalTime>
  <Words>630</Words>
  <Application>Microsoft Office PowerPoint</Application>
  <PresentationFormat>On-screen Show (4:3)</PresentationFormat>
  <Paragraphs>72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PLATE TECTONICS</vt:lpstr>
      <vt:lpstr>Magnetism </vt:lpstr>
      <vt:lpstr>Mid-Ocean Ridges</vt:lpstr>
      <vt:lpstr>Magnetism</vt:lpstr>
      <vt:lpstr>Divergent Boundaries</vt:lpstr>
      <vt:lpstr>Convergent Boundaries</vt:lpstr>
      <vt:lpstr>Convergent Boundaries</vt:lpstr>
      <vt:lpstr>Transform Boundaries</vt:lpstr>
      <vt:lpstr>1906 San Francisco Earthquake</vt:lpstr>
      <vt:lpstr>San Andreas Fault</vt:lpstr>
      <vt:lpstr>Photos</vt:lpstr>
      <vt:lpstr>Causes of Plate Movement</vt:lpstr>
      <vt:lpstr>Mantle Convection </vt:lpstr>
      <vt:lpstr>Ridge Push</vt:lpstr>
      <vt:lpstr>Slab Pull</vt:lpstr>
      <vt:lpstr>You Try</vt:lpstr>
      <vt:lpstr>Plate Movement &amp; Continental Growth</vt:lpstr>
      <vt:lpstr>Evidence</vt:lpstr>
      <vt:lpstr>Ural Mountains</vt:lpstr>
      <vt:lpstr>Appalachian Mountains</vt:lpstr>
      <vt:lpstr>Evidence</vt:lpstr>
      <vt:lpstr>PT &amp; Continental Growth</vt:lpstr>
      <vt:lpstr>Craton</vt:lpstr>
    </vt:vector>
  </TitlesOfParts>
  <Company>Louisburg USD #416</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PLATE TECTONICS</dc:title>
  <dc:creator>Windows User</dc:creator>
  <cp:lastModifiedBy>Windows User</cp:lastModifiedBy>
  <cp:revision>20</cp:revision>
  <cp:lastPrinted>2015-01-08T16:54:22Z</cp:lastPrinted>
  <dcterms:created xsi:type="dcterms:W3CDTF">2015-01-08T13:46:12Z</dcterms:created>
  <dcterms:modified xsi:type="dcterms:W3CDTF">2015-01-14T18:38:27Z</dcterms:modified>
</cp:coreProperties>
</file>